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31"/>
  </p:notesMasterIdLst>
  <p:sldIdLst>
    <p:sldId id="262" r:id="rId2"/>
    <p:sldId id="304" r:id="rId3"/>
    <p:sldId id="397" r:id="rId4"/>
    <p:sldId id="305" r:id="rId5"/>
    <p:sldId id="263" r:id="rId6"/>
    <p:sldId id="384" r:id="rId7"/>
    <p:sldId id="265" r:id="rId8"/>
    <p:sldId id="315" r:id="rId9"/>
    <p:sldId id="381" r:id="rId10"/>
    <p:sldId id="317" r:id="rId11"/>
    <p:sldId id="382" r:id="rId12"/>
    <p:sldId id="379" r:id="rId13"/>
    <p:sldId id="359" r:id="rId14"/>
    <p:sldId id="371" r:id="rId15"/>
    <p:sldId id="398" r:id="rId16"/>
    <p:sldId id="388" r:id="rId17"/>
    <p:sldId id="385" r:id="rId18"/>
    <p:sldId id="362" r:id="rId19"/>
    <p:sldId id="393" r:id="rId20"/>
    <p:sldId id="394" r:id="rId21"/>
    <p:sldId id="390" r:id="rId22"/>
    <p:sldId id="365" r:id="rId23"/>
    <p:sldId id="366" r:id="rId24"/>
    <p:sldId id="383" r:id="rId25"/>
    <p:sldId id="395" r:id="rId26"/>
    <p:sldId id="375" r:id="rId27"/>
    <p:sldId id="396" r:id="rId28"/>
    <p:sldId id="399" r:id="rId29"/>
    <p:sldId id="281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33FF"/>
    <a:srgbClr val="336600"/>
    <a:srgbClr val="008080"/>
    <a:srgbClr val="006666"/>
    <a:srgbClr val="669900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34" autoAdjust="0"/>
  </p:normalViewPr>
  <p:slideViewPr>
    <p:cSldViewPr snapToGrid="0" snapToObjects="1">
      <p:cViewPr>
        <p:scale>
          <a:sx n="106" d="100"/>
          <a:sy n="106" d="100"/>
        </p:scale>
        <p:origin x="-2634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83B5A-6DA9-41A3-A521-80D440F3B6D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7C341B89-3752-4CD3-9E5D-C3AC12459CBD}">
      <dgm:prSet phldrT="[Текст]" phldr="1"/>
      <dgm:spPr/>
      <dgm:t>
        <a:bodyPr/>
        <a:lstStyle/>
        <a:p>
          <a:endParaRPr lang="ru-RU"/>
        </a:p>
      </dgm:t>
    </dgm:pt>
    <dgm:pt modelId="{4BAF432E-DAD7-40CE-8BEF-377A853313B4}" type="parTrans" cxnId="{6773FBFB-52AB-4BCE-9B91-26A96F954CD5}">
      <dgm:prSet/>
      <dgm:spPr/>
      <dgm:t>
        <a:bodyPr/>
        <a:lstStyle/>
        <a:p>
          <a:endParaRPr lang="ru-RU"/>
        </a:p>
      </dgm:t>
    </dgm:pt>
    <dgm:pt modelId="{336BFC17-8BFA-4F09-8309-63773FE2465A}" type="sibTrans" cxnId="{6773FBFB-52AB-4BCE-9B91-26A96F954CD5}">
      <dgm:prSet/>
      <dgm:spPr/>
      <dgm:t>
        <a:bodyPr/>
        <a:lstStyle/>
        <a:p>
          <a:endParaRPr lang="ru-RU"/>
        </a:p>
      </dgm:t>
    </dgm:pt>
    <dgm:pt modelId="{9FEC1454-04CE-4883-A189-4C726ABB0DA7}">
      <dgm:prSet phldrT="[Текст]" phldr="1"/>
      <dgm:spPr/>
      <dgm:t>
        <a:bodyPr/>
        <a:lstStyle/>
        <a:p>
          <a:endParaRPr lang="ru-RU"/>
        </a:p>
      </dgm:t>
    </dgm:pt>
    <dgm:pt modelId="{CF460377-FA50-485C-B502-920F2321C241}" type="parTrans" cxnId="{73CF0BBE-1EF9-4C2B-9AC1-FCD37361C70D}">
      <dgm:prSet/>
      <dgm:spPr/>
      <dgm:t>
        <a:bodyPr/>
        <a:lstStyle/>
        <a:p>
          <a:endParaRPr lang="ru-RU"/>
        </a:p>
      </dgm:t>
    </dgm:pt>
    <dgm:pt modelId="{66BABE02-5341-4965-AC4D-DC9AD5DF18B5}" type="sibTrans" cxnId="{73CF0BBE-1EF9-4C2B-9AC1-FCD37361C70D}">
      <dgm:prSet/>
      <dgm:spPr/>
      <dgm:t>
        <a:bodyPr/>
        <a:lstStyle/>
        <a:p>
          <a:endParaRPr lang="ru-RU"/>
        </a:p>
      </dgm:t>
    </dgm:pt>
    <dgm:pt modelId="{33E51C47-A356-4859-9215-25C7D5CDFFE1}">
      <dgm:prSet phldrT="[Текст]" phldr="1"/>
      <dgm:spPr/>
      <dgm:t>
        <a:bodyPr/>
        <a:lstStyle/>
        <a:p>
          <a:endParaRPr lang="ru-RU"/>
        </a:p>
      </dgm:t>
    </dgm:pt>
    <dgm:pt modelId="{F2FDC9E7-F316-4689-9947-7AA192DD00B2}" type="parTrans" cxnId="{3888CEA7-2F48-4254-A8D7-1635B864A7E5}">
      <dgm:prSet/>
      <dgm:spPr/>
      <dgm:t>
        <a:bodyPr/>
        <a:lstStyle/>
        <a:p>
          <a:endParaRPr lang="ru-RU"/>
        </a:p>
      </dgm:t>
    </dgm:pt>
    <dgm:pt modelId="{0B7B26E8-7AFC-44EB-B06B-0850838AACFC}" type="sibTrans" cxnId="{3888CEA7-2F48-4254-A8D7-1635B864A7E5}">
      <dgm:prSet/>
      <dgm:spPr/>
      <dgm:t>
        <a:bodyPr/>
        <a:lstStyle/>
        <a:p>
          <a:endParaRPr lang="ru-RU"/>
        </a:p>
      </dgm:t>
    </dgm:pt>
    <dgm:pt modelId="{E8074AE1-276E-40BC-A19F-61368C7CE618}">
      <dgm:prSet phldrT="[Текст]" phldr="1"/>
      <dgm:spPr/>
      <dgm:t>
        <a:bodyPr/>
        <a:lstStyle/>
        <a:p>
          <a:endParaRPr lang="ru-RU"/>
        </a:p>
      </dgm:t>
    </dgm:pt>
    <dgm:pt modelId="{5A0248CD-371C-4D4B-AF91-1B27178ECFC5}" type="parTrans" cxnId="{F24FB408-C0F8-4778-8C88-899079BB8C89}">
      <dgm:prSet/>
      <dgm:spPr/>
      <dgm:t>
        <a:bodyPr/>
        <a:lstStyle/>
        <a:p>
          <a:endParaRPr lang="ru-RU"/>
        </a:p>
      </dgm:t>
    </dgm:pt>
    <dgm:pt modelId="{6598B854-CBAD-4209-B2DE-56346A597BF9}" type="sibTrans" cxnId="{F24FB408-C0F8-4778-8C88-899079BB8C89}">
      <dgm:prSet/>
      <dgm:spPr/>
      <dgm:t>
        <a:bodyPr/>
        <a:lstStyle/>
        <a:p>
          <a:endParaRPr lang="ru-RU"/>
        </a:p>
      </dgm:t>
    </dgm:pt>
    <dgm:pt modelId="{15A1E243-EEB5-43EF-BB9C-51D34A171E21}">
      <dgm:prSet phldrT="[Текст]" phldr="1"/>
      <dgm:spPr/>
      <dgm:t>
        <a:bodyPr/>
        <a:lstStyle/>
        <a:p>
          <a:endParaRPr lang="ru-RU"/>
        </a:p>
      </dgm:t>
    </dgm:pt>
    <dgm:pt modelId="{10D18216-F905-4DC4-8518-714D00F35880}" type="parTrans" cxnId="{FBE56E59-A7BE-49F4-8447-7C0E379539CF}">
      <dgm:prSet/>
      <dgm:spPr/>
      <dgm:t>
        <a:bodyPr/>
        <a:lstStyle/>
        <a:p>
          <a:endParaRPr lang="ru-RU"/>
        </a:p>
      </dgm:t>
    </dgm:pt>
    <dgm:pt modelId="{CFD8C229-C0F9-42D5-AFBD-EDDF80515ED4}" type="sibTrans" cxnId="{FBE56E59-A7BE-49F4-8447-7C0E379539CF}">
      <dgm:prSet/>
      <dgm:spPr/>
      <dgm:t>
        <a:bodyPr/>
        <a:lstStyle/>
        <a:p>
          <a:endParaRPr lang="ru-RU"/>
        </a:p>
      </dgm:t>
    </dgm:pt>
    <dgm:pt modelId="{209C992C-4C9A-46B3-8CAA-64CBC3CEA501}" type="pres">
      <dgm:prSet presAssocID="{ADB83B5A-6DA9-41A3-A521-80D440F3B6D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49A30-2CAD-40AD-94F0-CCFF4BCECD77}" type="pres">
      <dgm:prSet presAssocID="{7C341B89-3752-4CD3-9E5D-C3AC12459CBD}" presName="dummy" presStyleCnt="0"/>
      <dgm:spPr/>
    </dgm:pt>
    <dgm:pt modelId="{5979A6F1-E2C0-4587-ACE1-92872C3FF09D}" type="pres">
      <dgm:prSet presAssocID="{7C341B89-3752-4CD3-9E5D-C3AC12459CBD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D6741-56E1-43BB-9DB6-A3402F873052}" type="pres">
      <dgm:prSet presAssocID="{336BFC17-8BFA-4F09-8309-63773FE2465A}" presName="sibTrans" presStyleLbl="node1" presStyleIdx="0" presStyleCnt="5"/>
      <dgm:spPr/>
      <dgm:t>
        <a:bodyPr/>
        <a:lstStyle/>
        <a:p>
          <a:endParaRPr lang="ru-RU"/>
        </a:p>
      </dgm:t>
    </dgm:pt>
    <dgm:pt modelId="{2DDDADCF-D7AF-449A-9A44-1E07C5DA47F6}" type="pres">
      <dgm:prSet presAssocID="{9FEC1454-04CE-4883-A189-4C726ABB0DA7}" presName="dummy" presStyleCnt="0"/>
      <dgm:spPr/>
    </dgm:pt>
    <dgm:pt modelId="{4D6ABCDB-F7AA-4182-B859-D69922C15244}" type="pres">
      <dgm:prSet presAssocID="{9FEC1454-04CE-4883-A189-4C726ABB0DA7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8D2A7-C26A-4078-AB1F-4CC87E81B5EC}" type="pres">
      <dgm:prSet presAssocID="{66BABE02-5341-4965-AC4D-DC9AD5DF18B5}" presName="sibTrans" presStyleLbl="node1" presStyleIdx="1" presStyleCnt="5"/>
      <dgm:spPr/>
      <dgm:t>
        <a:bodyPr/>
        <a:lstStyle/>
        <a:p>
          <a:endParaRPr lang="ru-RU"/>
        </a:p>
      </dgm:t>
    </dgm:pt>
    <dgm:pt modelId="{8D811614-40E8-4A95-9ECE-B4066F1C2EF6}" type="pres">
      <dgm:prSet presAssocID="{33E51C47-A356-4859-9215-25C7D5CDFFE1}" presName="dummy" presStyleCnt="0"/>
      <dgm:spPr/>
    </dgm:pt>
    <dgm:pt modelId="{FAF6D25F-BDD1-408E-8C09-5CDE234BDC91}" type="pres">
      <dgm:prSet presAssocID="{33E51C47-A356-4859-9215-25C7D5CDFFE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40F26-B235-47DF-B4E9-98C74DE5633F}" type="pres">
      <dgm:prSet presAssocID="{0B7B26E8-7AFC-44EB-B06B-0850838AACFC}" presName="sibTrans" presStyleLbl="node1" presStyleIdx="2" presStyleCnt="5"/>
      <dgm:spPr/>
      <dgm:t>
        <a:bodyPr/>
        <a:lstStyle/>
        <a:p>
          <a:endParaRPr lang="ru-RU"/>
        </a:p>
      </dgm:t>
    </dgm:pt>
    <dgm:pt modelId="{16F4D282-57C5-4C3E-A74E-52083EAECAA9}" type="pres">
      <dgm:prSet presAssocID="{E8074AE1-276E-40BC-A19F-61368C7CE618}" presName="dummy" presStyleCnt="0"/>
      <dgm:spPr/>
    </dgm:pt>
    <dgm:pt modelId="{46C1490C-71CC-4E85-8238-CB7FCBA7429D}" type="pres">
      <dgm:prSet presAssocID="{E8074AE1-276E-40BC-A19F-61368C7CE618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7CF9D-ED7B-451A-AC39-F7B751F53E35}" type="pres">
      <dgm:prSet presAssocID="{6598B854-CBAD-4209-B2DE-56346A597BF9}" presName="sibTrans" presStyleLbl="node1" presStyleIdx="3" presStyleCnt="5"/>
      <dgm:spPr/>
      <dgm:t>
        <a:bodyPr/>
        <a:lstStyle/>
        <a:p>
          <a:endParaRPr lang="ru-RU"/>
        </a:p>
      </dgm:t>
    </dgm:pt>
    <dgm:pt modelId="{B966E3AE-B004-4D7C-B31D-C132DA3901D3}" type="pres">
      <dgm:prSet presAssocID="{15A1E243-EEB5-43EF-BB9C-51D34A171E21}" presName="dummy" presStyleCnt="0"/>
      <dgm:spPr/>
    </dgm:pt>
    <dgm:pt modelId="{BB260944-FFE3-4D80-8C2C-2971FF392E2F}" type="pres">
      <dgm:prSet presAssocID="{15A1E243-EEB5-43EF-BB9C-51D34A171E21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412F4-53B1-4AF2-B0F9-55545D25552C}" type="pres">
      <dgm:prSet presAssocID="{CFD8C229-C0F9-42D5-AFBD-EDDF80515ED4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9584CAD5-FF0A-4372-B685-EC6714C20832}" type="presOf" srcId="{15A1E243-EEB5-43EF-BB9C-51D34A171E21}" destId="{BB260944-FFE3-4D80-8C2C-2971FF392E2F}" srcOrd="0" destOrd="0" presId="urn:microsoft.com/office/officeart/2005/8/layout/cycle1"/>
    <dgm:cxn modelId="{73A4A966-35D4-4820-AF04-3EEF13D81961}" type="presOf" srcId="{0B7B26E8-7AFC-44EB-B06B-0850838AACFC}" destId="{5B840F26-B235-47DF-B4E9-98C74DE5633F}" srcOrd="0" destOrd="0" presId="urn:microsoft.com/office/officeart/2005/8/layout/cycle1"/>
    <dgm:cxn modelId="{6773FBFB-52AB-4BCE-9B91-26A96F954CD5}" srcId="{ADB83B5A-6DA9-41A3-A521-80D440F3B6DF}" destId="{7C341B89-3752-4CD3-9E5D-C3AC12459CBD}" srcOrd="0" destOrd="0" parTransId="{4BAF432E-DAD7-40CE-8BEF-377A853313B4}" sibTransId="{336BFC17-8BFA-4F09-8309-63773FE2465A}"/>
    <dgm:cxn modelId="{E07AE558-5FB1-4F47-8EFB-8FADBB0A25A9}" type="presOf" srcId="{66BABE02-5341-4965-AC4D-DC9AD5DF18B5}" destId="{9C18D2A7-C26A-4078-AB1F-4CC87E81B5EC}" srcOrd="0" destOrd="0" presId="urn:microsoft.com/office/officeart/2005/8/layout/cycle1"/>
    <dgm:cxn modelId="{8566CA9D-B2C1-4445-A2A6-0B583974D54A}" type="presOf" srcId="{7C341B89-3752-4CD3-9E5D-C3AC12459CBD}" destId="{5979A6F1-E2C0-4587-ACE1-92872C3FF09D}" srcOrd="0" destOrd="0" presId="urn:microsoft.com/office/officeart/2005/8/layout/cycle1"/>
    <dgm:cxn modelId="{43EF0904-050B-4CC7-B7FD-13EBC2417F2E}" type="presOf" srcId="{33E51C47-A356-4859-9215-25C7D5CDFFE1}" destId="{FAF6D25F-BDD1-408E-8C09-5CDE234BDC91}" srcOrd="0" destOrd="0" presId="urn:microsoft.com/office/officeart/2005/8/layout/cycle1"/>
    <dgm:cxn modelId="{73CF0BBE-1EF9-4C2B-9AC1-FCD37361C70D}" srcId="{ADB83B5A-6DA9-41A3-A521-80D440F3B6DF}" destId="{9FEC1454-04CE-4883-A189-4C726ABB0DA7}" srcOrd="1" destOrd="0" parTransId="{CF460377-FA50-485C-B502-920F2321C241}" sibTransId="{66BABE02-5341-4965-AC4D-DC9AD5DF18B5}"/>
    <dgm:cxn modelId="{A1A37F43-CE66-4764-A551-4355EDA67E31}" type="presOf" srcId="{6598B854-CBAD-4209-B2DE-56346A597BF9}" destId="{06F7CF9D-ED7B-451A-AC39-F7B751F53E35}" srcOrd="0" destOrd="0" presId="urn:microsoft.com/office/officeart/2005/8/layout/cycle1"/>
    <dgm:cxn modelId="{DF4CE974-4EF7-4349-98AA-4F18C0B44BC4}" type="presOf" srcId="{9FEC1454-04CE-4883-A189-4C726ABB0DA7}" destId="{4D6ABCDB-F7AA-4182-B859-D69922C15244}" srcOrd="0" destOrd="0" presId="urn:microsoft.com/office/officeart/2005/8/layout/cycle1"/>
    <dgm:cxn modelId="{FBE56E59-A7BE-49F4-8447-7C0E379539CF}" srcId="{ADB83B5A-6DA9-41A3-A521-80D440F3B6DF}" destId="{15A1E243-EEB5-43EF-BB9C-51D34A171E21}" srcOrd="4" destOrd="0" parTransId="{10D18216-F905-4DC4-8518-714D00F35880}" sibTransId="{CFD8C229-C0F9-42D5-AFBD-EDDF80515ED4}"/>
    <dgm:cxn modelId="{F24FB408-C0F8-4778-8C88-899079BB8C89}" srcId="{ADB83B5A-6DA9-41A3-A521-80D440F3B6DF}" destId="{E8074AE1-276E-40BC-A19F-61368C7CE618}" srcOrd="3" destOrd="0" parTransId="{5A0248CD-371C-4D4B-AF91-1B27178ECFC5}" sibTransId="{6598B854-CBAD-4209-B2DE-56346A597BF9}"/>
    <dgm:cxn modelId="{42ADA92D-1175-4F3D-A686-5115E70054B9}" type="presOf" srcId="{CFD8C229-C0F9-42D5-AFBD-EDDF80515ED4}" destId="{A34412F4-53B1-4AF2-B0F9-55545D25552C}" srcOrd="0" destOrd="0" presId="urn:microsoft.com/office/officeart/2005/8/layout/cycle1"/>
    <dgm:cxn modelId="{3888CEA7-2F48-4254-A8D7-1635B864A7E5}" srcId="{ADB83B5A-6DA9-41A3-A521-80D440F3B6DF}" destId="{33E51C47-A356-4859-9215-25C7D5CDFFE1}" srcOrd="2" destOrd="0" parTransId="{F2FDC9E7-F316-4689-9947-7AA192DD00B2}" sibTransId="{0B7B26E8-7AFC-44EB-B06B-0850838AACFC}"/>
    <dgm:cxn modelId="{FEA21027-2D5D-4674-A81D-A17E252607B5}" type="presOf" srcId="{ADB83B5A-6DA9-41A3-A521-80D440F3B6DF}" destId="{209C992C-4C9A-46B3-8CAA-64CBC3CEA501}" srcOrd="0" destOrd="0" presId="urn:microsoft.com/office/officeart/2005/8/layout/cycle1"/>
    <dgm:cxn modelId="{757A956D-520B-4D49-AA87-500E069B6F49}" type="presOf" srcId="{336BFC17-8BFA-4F09-8309-63773FE2465A}" destId="{778D6741-56E1-43BB-9DB6-A3402F873052}" srcOrd="0" destOrd="0" presId="urn:microsoft.com/office/officeart/2005/8/layout/cycle1"/>
    <dgm:cxn modelId="{B0A05E0C-5FD2-4BF2-8BD4-35A8A4587366}" type="presOf" srcId="{E8074AE1-276E-40BC-A19F-61368C7CE618}" destId="{46C1490C-71CC-4E85-8238-CB7FCBA7429D}" srcOrd="0" destOrd="0" presId="urn:microsoft.com/office/officeart/2005/8/layout/cycle1"/>
    <dgm:cxn modelId="{826B50FE-7ACA-47F9-A48F-5FC55B78454E}" type="presParOf" srcId="{209C992C-4C9A-46B3-8CAA-64CBC3CEA501}" destId="{B0C49A30-2CAD-40AD-94F0-CCFF4BCECD77}" srcOrd="0" destOrd="0" presId="urn:microsoft.com/office/officeart/2005/8/layout/cycle1"/>
    <dgm:cxn modelId="{A5B59BD2-7CF3-44D0-A922-629B91E567C1}" type="presParOf" srcId="{209C992C-4C9A-46B3-8CAA-64CBC3CEA501}" destId="{5979A6F1-E2C0-4587-ACE1-92872C3FF09D}" srcOrd="1" destOrd="0" presId="urn:microsoft.com/office/officeart/2005/8/layout/cycle1"/>
    <dgm:cxn modelId="{0F9DB7CC-53F9-45CB-B8DE-0E3D9DE4EB47}" type="presParOf" srcId="{209C992C-4C9A-46B3-8CAA-64CBC3CEA501}" destId="{778D6741-56E1-43BB-9DB6-A3402F873052}" srcOrd="2" destOrd="0" presId="urn:microsoft.com/office/officeart/2005/8/layout/cycle1"/>
    <dgm:cxn modelId="{D4E945A3-5E38-47FA-92B6-3A0D008B3421}" type="presParOf" srcId="{209C992C-4C9A-46B3-8CAA-64CBC3CEA501}" destId="{2DDDADCF-D7AF-449A-9A44-1E07C5DA47F6}" srcOrd="3" destOrd="0" presId="urn:microsoft.com/office/officeart/2005/8/layout/cycle1"/>
    <dgm:cxn modelId="{EC4B5879-8F39-4268-9A42-0F1747D3F3E0}" type="presParOf" srcId="{209C992C-4C9A-46B3-8CAA-64CBC3CEA501}" destId="{4D6ABCDB-F7AA-4182-B859-D69922C15244}" srcOrd="4" destOrd="0" presId="urn:microsoft.com/office/officeart/2005/8/layout/cycle1"/>
    <dgm:cxn modelId="{3A041E89-F626-4B9B-AD07-BF802702303A}" type="presParOf" srcId="{209C992C-4C9A-46B3-8CAA-64CBC3CEA501}" destId="{9C18D2A7-C26A-4078-AB1F-4CC87E81B5EC}" srcOrd="5" destOrd="0" presId="urn:microsoft.com/office/officeart/2005/8/layout/cycle1"/>
    <dgm:cxn modelId="{5A537EC3-5739-46AA-99A6-E4E927055CC2}" type="presParOf" srcId="{209C992C-4C9A-46B3-8CAA-64CBC3CEA501}" destId="{8D811614-40E8-4A95-9ECE-B4066F1C2EF6}" srcOrd="6" destOrd="0" presId="urn:microsoft.com/office/officeart/2005/8/layout/cycle1"/>
    <dgm:cxn modelId="{D9A6CE78-E08B-46ED-A40B-2D583C0EE11C}" type="presParOf" srcId="{209C992C-4C9A-46B3-8CAA-64CBC3CEA501}" destId="{FAF6D25F-BDD1-408E-8C09-5CDE234BDC91}" srcOrd="7" destOrd="0" presId="urn:microsoft.com/office/officeart/2005/8/layout/cycle1"/>
    <dgm:cxn modelId="{0925EF2F-5448-440C-89F1-5C5F5BC211D6}" type="presParOf" srcId="{209C992C-4C9A-46B3-8CAA-64CBC3CEA501}" destId="{5B840F26-B235-47DF-B4E9-98C74DE5633F}" srcOrd="8" destOrd="0" presId="urn:microsoft.com/office/officeart/2005/8/layout/cycle1"/>
    <dgm:cxn modelId="{56E2C1B8-2BE3-4A0E-9558-75A8B495D090}" type="presParOf" srcId="{209C992C-4C9A-46B3-8CAA-64CBC3CEA501}" destId="{16F4D282-57C5-4C3E-A74E-52083EAECAA9}" srcOrd="9" destOrd="0" presId="urn:microsoft.com/office/officeart/2005/8/layout/cycle1"/>
    <dgm:cxn modelId="{51183F48-38CE-4837-9F7E-AAEE1BD0B1E7}" type="presParOf" srcId="{209C992C-4C9A-46B3-8CAA-64CBC3CEA501}" destId="{46C1490C-71CC-4E85-8238-CB7FCBA7429D}" srcOrd="10" destOrd="0" presId="urn:microsoft.com/office/officeart/2005/8/layout/cycle1"/>
    <dgm:cxn modelId="{8B8BE9C6-00D7-436D-A211-3807580FAEB1}" type="presParOf" srcId="{209C992C-4C9A-46B3-8CAA-64CBC3CEA501}" destId="{06F7CF9D-ED7B-451A-AC39-F7B751F53E35}" srcOrd="11" destOrd="0" presId="urn:microsoft.com/office/officeart/2005/8/layout/cycle1"/>
    <dgm:cxn modelId="{326E4B1F-9AB1-48EE-821E-576FCC17258C}" type="presParOf" srcId="{209C992C-4C9A-46B3-8CAA-64CBC3CEA501}" destId="{B966E3AE-B004-4D7C-B31D-C132DA3901D3}" srcOrd="12" destOrd="0" presId="urn:microsoft.com/office/officeart/2005/8/layout/cycle1"/>
    <dgm:cxn modelId="{DF5F2B21-128C-4EA4-8EE6-E0F4AD19E6CC}" type="presParOf" srcId="{209C992C-4C9A-46B3-8CAA-64CBC3CEA501}" destId="{BB260944-FFE3-4D80-8C2C-2971FF392E2F}" srcOrd="13" destOrd="0" presId="urn:microsoft.com/office/officeart/2005/8/layout/cycle1"/>
    <dgm:cxn modelId="{58B4284D-AAAD-4399-A4E1-4659846A4EC4}" type="presParOf" srcId="{209C992C-4C9A-46B3-8CAA-64CBC3CEA501}" destId="{A34412F4-53B1-4AF2-B0F9-55545D25552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9A6F1-E2C0-4587-ACE1-92872C3FF09D}">
      <dsp:nvSpPr>
        <dsp:cNvPr id="0" name=""/>
        <dsp:cNvSpPr/>
      </dsp:nvSpPr>
      <dsp:spPr>
        <a:xfrm>
          <a:off x="5016570" y="34916"/>
          <a:ext cx="1176708" cy="1176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016570" y="34916"/>
        <a:ext cx="1176708" cy="1176708"/>
      </dsp:txXfrm>
    </dsp:sp>
    <dsp:sp modelId="{778D6741-56E1-43BB-9DB6-A3402F873052}">
      <dsp:nvSpPr>
        <dsp:cNvPr id="0" name=""/>
        <dsp:cNvSpPr/>
      </dsp:nvSpPr>
      <dsp:spPr>
        <a:xfrm>
          <a:off x="2248769" y="903"/>
          <a:ext cx="4411511" cy="4411511"/>
        </a:xfrm>
        <a:prstGeom prst="circularArrow">
          <a:avLst>
            <a:gd name="adj1" fmla="val 5201"/>
            <a:gd name="adj2" fmla="val 336000"/>
            <a:gd name="adj3" fmla="val 21292889"/>
            <a:gd name="adj4" fmla="val 19766548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ABCDB-F7AA-4182-B859-D69922C15244}">
      <dsp:nvSpPr>
        <dsp:cNvPr id="0" name=""/>
        <dsp:cNvSpPr/>
      </dsp:nvSpPr>
      <dsp:spPr>
        <a:xfrm>
          <a:off x="5727556" y="2223105"/>
          <a:ext cx="1176708" cy="1176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727556" y="2223105"/>
        <a:ext cx="1176708" cy="1176708"/>
      </dsp:txXfrm>
    </dsp:sp>
    <dsp:sp modelId="{9C18D2A7-C26A-4078-AB1F-4CC87E81B5EC}">
      <dsp:nvSpPr>
        <dsp:cNvPr id="0" name=""/>
        <dsp:cNvSpPr/>
      </dsp:nvSpPr>
      <dsp:spPr>
        <a:xfrm>
          <a:off x="2248769" y="903"/>
          <a:ext cx="4411511" cy="4411511"/>
        </a:xfrm>
        <a:prstGeom prst="circularArrow">
          <a:avLst>
            <a:gd name="adj1" fmla="val 5201"/>
            <a:gd name="adj2" fmla="val 336000"/>
            <a:gd name="adj3" fmla="val 4014332"/>
            <a:gd name="adj4" fmla="val 2253768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6D25F-BDD1-408E-8C09-5CDE234BDC91}">
      <dsp:nvSpPr>
        <dsp:cNvPr id="0" name=""/>
        <dsp:cNvSpPr/>
      </dsp:nvSpPr>
      <dsp:spPr>
        <a:xfrm>
          <a:off x="3866170" y="3575480"/>
          <a:ext cx="1176708" cy="1176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3866170" y="3575480"/>
        <a:ext cx="1176708" cy="1176708"/>
      </dsp:txXfrm>
    </dsp:sp>
    <dsp:sp modelId="{5B840F26-B235-47DF-B4E9-98C74DE5633F}">
      <dsp:nvSpPr>
        <dsp:cNvPr id="0" name=""/>
        <dsp:cNvSpPr/>
      </dsp:nvSpPr>
      <dsp:spPr>
        <a:xfrm>
          <a:off x="2248769" y="903"/>
          <a:ext cx="4411511" cy="4411511"/>
        </a:xfrm>
        <a:prstGeom prst="circularArrow">
          <a:avLst>
            <a:gd name="adj1" fmla="val 5201"/>
            <a:gd name="adj2" fmla="val 336000"/>
            <a:gd name="adj3" fmla="val 8210232"/>
            <a:gd name="adj4" fmla="val 6449668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1490C-71CC-4E85-8238-CB7FCBA7429D}">
      <dsp:nvSpPr>
        <dsp:cNvPr id="0" name=""/>
        <dsp:cNvSpPr/>
      </dsp:nvSpPr>
      <dsp:spPr>
        <a:xfrm>
          <a:off x="2004785" y="2223105"/>
          <a:ext cx="1176708" cy="1176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004785" y="2223105"/>
        <a:ext cx="1176708" cy="1176708"/>
      </dsp:txXfrm>
    </dsp:sp>
    <dsp:sp modelId="{06F7CF9D-ED7B-451A-AC39-F7B751F53E35}">
      <dsp:nvSpPr>
        <dsp:cNvPr id="0" name=""/>
        <dsp:cNvSpPr/>
      </dsp:nvSpPr>
      <dsp:spPr>
        <a:xfrm>
          <a:off x="2248769" y="903"/>
          <a:ext cx="4411511" cy="4411511"/>
        </a:xfrm>
        <a:prstGeom prst="circularArrow">
          <a:avLst>
            <a:gd name="adj1" fmla="val 5201"/>
            <a:gd name="adj2" fmla="val 336000"/>
            <a:gd name="adj3" fmla="val 12297452"/>
            <a:gd name="adj4" fmla="val 10771111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60944-FFE3-4D80-8C2C-2971FF392E2F}">
      <dsp:nvSpPr>
        <dsp:cNvPr id="0" name=""/>
        <dsp:cNvSpPr/>
      </dsp:nvSpPr>
      <dsp:spPr>
        <a:xfrm>
          <a:off x="2715771" y="34916"/>
          <a:ext cx="1176708" cy="1176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715771" y="34916"/>
        <a:ext cx="1176708" cy="1176708"/>
      </dsp:txXfrm>
    </dsp:sp>
    <dsp:sp modelId="{A34412F4-53B1-4AF2-B0F9-55545D25552C}">
      <dsp:nvSpPr>
        <dsp:cNvPr id="0" name=""/>
        <dsp:cNvSpPr/>
      </dsp:nvSpPr>
      <dsp:spPr>
        <a:xfrm>
          <a:off x="2248769" y="903"/>
          <a:ext cx="4411511" cy="4411511"/>
        </a:xfrm>
        <a:prstGeom prst="circularArrow">
          <a:avLst>
            <a:gd name="adj1" fmla="val 5201"/>
            <a:gd name="adj2" fmla="val 336000"/>
            <a:gd name="adj3" fmla="val 16865322"/>
            <a:gd name="adj4" fmla="val 15198678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9019E12-6237-4E9C-A606-03AC876E8A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222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19E12-6237-4E9C-A606-03AC876E8A1A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67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85D1-6461-4C42-8E32-7D2471105C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79C0-F666-4A0A-BB11-2B6187B4C447}" type="datetimeFigureOut">
              <a:rPr lang="ru-RU"/>
              <a:pPr>
                <a:defRPr/>
              </a:pPr>
              <a:t>03.06.2016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387739"/>
      </p:ext>
    </p:extLst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8D8B2-2A62-43A7-83B4-FA623F835CEA}" type="datetimeFigureOut">
              <a:rPr lang="ru-RU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88F3-DA7C-4F78-99A9-7C581F7BEF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98011"/>
      </p:ext>
    </p:extLst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D588-AEDC-470A-BF9E-F514F7674EF2}" type="datetimeFigureOut">
              <a:rPr lang="ru-RU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B2A44-9F48-495D-9150-C0C979ED53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193398"/>
      </p:ext>
    </p:extLst>
  </p:cSld>
  <p:clrMapOvr>
    <a:masterClrMapping/>
  </p:clrMapOvr>
  <p:transition spd="med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43A4-EA0E-4EEF-941F-5ABBA3167999}" type="datetimeFigureOut">
              <a:rPr lang="ru-RU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25665-4586-4157-854F-8F241BB35E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980126"/>
      </p:ext>
    </p:extLst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593E2-D997-4A53-97CB-B7EF4FB5B5DC}" type="datetimeFigureOut">
              <a:rPr lang="ru-RU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36E8A-3680-41DE-B638-582A06B062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798375"/>
      </p:ext>
    </p:extLst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D58EE-8720-4F30-935F-702CDD38B241}" type="datetimeFigureOut">
              <a:rPr lang="ru-RU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AA774-26CE-4713-8370-7DFE528D69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421729"/>
      </p:ext>
    </p:extLst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9CF6-6038-4C04-BB1C-A8A9B665D10C}" type="datetimeFigureOut">
              <a:rPr lang="ru-RU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FB356-487D-4D14-B378-36DCE5D82E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16621"/>
      </p:ext>
    </p:extLst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8204-86E3-4A31-8819-3729788BAA39}" type="datetimeFigureOut">
              <a:rPr lang="ru-RU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FA500-05E0-46B7-9D71-105235F0AA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767191"/>
      </p:ext>
    </p:extLst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5D3F9-6B3F-4F92-BCF5-4BCE354DC424}" type="datetimeFigureOut">
              <a:rPr lang="ru-RU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3AC95-DA94-4EB3-A862-80D1711717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326514"/>
      </p:ext>
    </p:extLst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963A-0C3D-4AC9-8B01-1562D77E38BB}" type="datetimeFigureOut">
              <a:rPr lang="ru-RU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AF90-04EB-409C-B48D-6E8B000CBD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995737"/>
      </p:ext>
    </p:extLst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47FC4-7DE4-45EC-BB72-308E49EEFF53}" type="datetimeFigureOut">
              <a:rPr lang="ru-RU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EB154-8DF6-40E2-AA11-9171FCE0B7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38611"/>
      </p:ext>
    </p:extLst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655B6-9B1C-4AD5-946A-3611D80EDA51}" type="datetimeFigureOut">
              <a:rPr lang="ru-RU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E29F7-741B-486C-8840-9FDB8682AE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554218"/>
      </p:ext>
    </p:extLst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3ABCEE7-D79E-4A51-AE17-2E183927A4F2}" type="datetimeFigureOut">
              <a:rPr lang="ru-RU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05B89AF-61E7-42F4-B187-B2DCF5FF25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7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jpe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tiff"/><Relationship Id="rId7" Type="http://schemas.openxmlformats.org/officeDocument/2006/relationships/image" Target="../media/image51.em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image" Target="../media/image49.tiff"/><Relationship Id="rId4" Type="http://schemas.openxmlformats.org/officeDocument/2006/relationships/image" Target="../media/image48.tiff"/><Relationship Id="rId9" Type="http://schemas.openxmlformats.org/officeDocument/2006/relationships/image" Target="../media/image5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66750" y="1228725"/>
            <a:ext cx="8477250" cy="245427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rgbClr val="006666"/>
                </a:solidFill>
                <a:latin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6666"/>
                </a:solidFill>
                <a:latin typeface="Times New Roman" pitchFamily="18" charset="0"/>
              </a:rPr>
            </a:br>
            <a:r>
              <a:rPr lang="ru-RU" sz="4000" b="1" i="1" dirty="0">
                <a:solidFill>
                  <a:srgbClr val="006666"/>
                </a:solidFill>
                <a:latin typeface="Times New Roman" pitchFamily="18" charset="0"/>
              </a:rPr>
              <a:t/>
            </a:r>
            <a:br>
              <a:rPr lang="ru-RU" sz="4000" b="1" i="1" dirty="0">
                <a:solidFill>
                  <a:srgbClr val="006666"/>
                </a:solidFill>
                <a:latin typeface="Times New Roman" pitchFamily="18" charset="0"/>
              </a:rPr>
            </a:br>
            <a:r>
              <a:rPr lang="ru-RU" sz="4000" b="1" i="1" dirty="0" smtClean="0">
                <a:solidFill>
                  <a:srgbClr val="006666"/>
                </a:solidFill>
                <a:latin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6666"/>
                </a:solidFill>
                <a:latin typeface="Times New Roman" pitchFamily="18" charset="0"/>
              </a:rPr>
            </a:br>
            <a:r>
              <a:rPr lang="ru-RU" sz="4000" b="1" i="1" dirty="0" smtClean="0">
                <a:solidFill>
                  <a:srgbClr val="006666"/>
                </a:solidFill>
                <a:latin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6666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</a:rPr>
              <a:t>Презентация педагогического проекта 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</a:rPr>
              <a:t>«Герб моей семьи»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708525" y="4402138"/>
            <a:ext cx="4435475" cy="125412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 воспитателем:   подготовительной к школе группы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.З. Абдуллаевой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38150" y="523875"/>
            <a:ext cx="84772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940526" y="5656261"/>
            <a:ext cx="674043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Кстово    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2015г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012" y="0"/>
            <a:ext cx="9064988" cy="140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МУНИЦИПАЛЬНОЕ БЮДЖЕТНОЕ</a:t>
            </a:r>
            <a:endParaRPr lang="ru-RU" sz="14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ДОШКОЛЬНОЕ ОБРАЗОВАТЕЛЬНОЕ УЧРЕЖДЕНИЕ </a:t>
            </a:r>
            <a:endParaRPr lang="ru-RU" sz="14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ДЕТСКИЙ САД № 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8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«РУСАЛОЧКА»</a:t>
            </a:r>
            <a:endParaRPr lang="ru-RU" sz="14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г. Кстово 3 микрорайон дом 27 телефон 2-11-93, 2-27-16, 2-17-31</a:t>
            </a:r>
            <a:endParaRPr lang="ru-RU" sz="14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kern="50" dirty="0">
                <a:solidFill>
                  <a:srgbClr val="002060"/>
                </a:solidFill>
                <a:latin typeface="Times New Roman"/>
                <a:ea typeface="Andale Sans UI"/>
                <a:cs typeface="Times New Roman"/>
              </a:rPr>
              <a:t>     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/>
      <p:bldP spid="440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75"/>
              </a:spcBef>
              <a:buFont typeface="Wingdings 2" pitchFamily="18" charset="2"/>
              <a:buNone/>
              <a:defRPr/>
            </a:pPr>
            <a:r>
              <a:rPr lang="ru-RU" sz="3200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Диагностический этап :</a:t>
            </a:r>
          </a:p>
          <a:p>
            <a:pPr algn="l">
              <a:spcBef>
                <a:spcPts val="575"/>
              </a:spcBef>
              <a:buFont typeface="Wingdings 2" pitchFamily="18" charset="2"/>
              <a:buNone/>
              <a:defRPr/>
            </a:pPr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выявление представлений детей  и родителей о  	Российской   символике.</a:t>
            </a:r>
            <a:r>
              <a:rPr lang="ru-RU" sz="2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3399"/>
                </a:solidFill>
                <a:latin typeface="Arial" charset="0"/>
              </a:rPr>
              <a:t> 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100513" y="5556250"/>
            <a:ext cx="5043487" cy="1301750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9525">
            <a:solidFill>
              <a:srgbClr val="004D7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7800" indent="-177800">
              <a:spcBef>
                <a:spcPts val="575"/>
              </a:spcBef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составление перспективного плана</a:t>
            </a:r>
            <a:r>
              <a:rPr lang="ru-RU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835275" y="4586288"/>
            <a:ext cx="5486400" cy="1301750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9525">
            <a:solidFill>
              <a:srgbClr val="004D7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анкетирование родителей: «Что вы </a:t>
            </a:r>
          </a:p>
          <a:p>
            <a:pPr eaLnBrk="0" hangingPunct="0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знаете о  символах России?»;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854200" y="3602038"/>
            <a:ext cx="5238750" cy="1301750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9525">
            <a:solidFill>
              <a:srgbClr val="004D7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7800" indent="-177800">
              <a:spcBef>
                <a:spcPts val="575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опрос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874713" y="2617788"/>
            <a:ext cx="5056187" cy="1303337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9525">
            <a:solidFill>
              <a:srgbClr val="004D7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7800" indent="-177800">
              <a:spcBef>
                <a:spcPts val="575"/>
              </a:spcBef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интервьюирование;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96850" y="1635125"/>
            <a:ext cx="4833938" cy="1301750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9525">
            <a:solidFill>
              <a:srgbClr val="004D7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7800" indent="-177800">
              <a:spcBef>
                <a:spcPts val="575"/>
              </a:spcBef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беседы;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304800"/>
            <a:ext cx="8243887" cy="1244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Прогностический</a:t>
            </a:r>
            <a:r>
              <a:rPr lang="ru-RU" sz="32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Цель: построение модели проекта, прогноз результатов его реализации.</a:t>
            </a:r>
            <a:r>
              <a:rPr lang="ru-RU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1800" dirty="0" smtClean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4451" name="Oval 3"/>
          <p:cNvSpPr>
            <a:spLocks noChangeArrowheads="1"/>
          </p:cNvSpPr>
          <p:nvPr/>
        </p:nvSpPr>
        <p:spPr bwMode="auto">
          <a:xfrm>
            <a:off x="3644900" y="1789113"/>
            <a:ext cx="1778000" cy="1646237"/>
          </a:xfrm>
          <a:prstGeom prst="ellipse">
            <a:avLst/>
          </a:prstGeom>
          <a:solidFill>
            <a:srgbClr val="0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ru-RU" sz="1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</a:t>
            </a:r>
          </a:p>
          <a:p>
            <a:pPr eaLnBrk="0" hangingPunct="0">
              <a:defRPr/>
            </a:pPr>
            <a:r>
              <a:rPr lang="ru-RU" sz="1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 символами </a:t>
            </a:r>
          </a:p>
          <a:p>
            <a:pPr eaLnBrk="0" hangingPunct="0">
              <a:defRPr/>
            </a:pPr>
            <a:r>
              <a:rPr lang="ru-RU" sz="1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«флаг», «герб» и </a:t>
            </a:r>
          </a:p>
          <a:p>
            <a:pPr eaLnBrk="0" hangingPunct="0">
              <a:defRPr/>
            </a:pPr>
            <a:r>
              <a:rPr lang="ru-RU" sz="1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историей их </a:t>
            </a:r>
          </a:p>
          <a:p>
            <a:pPr eaLnBrk="0" hangingPunct="0">
              <a:defRPr/>
            </a:pPr>
            <a:r>
              <a:rPr lang="ru-RU" sz="1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возникновения</a:t>
            </a:r>
          </a:p>
        </p:txBody>
      </p:sp>
      <p:sp>
        <p:nvSpPr>
          <p:cNvPr id="104452" name="Oval 4"/>
          <p:cNvSpPr>
            <a:spLocks noChangeArrowheads="1"/>
          </p:cNvSpPr>
          <p:nvPr/>
        </p:nvSpPr>
        <p:spPr bwMode="auto">
          <a:xfrm>
            <a:off x="3530600" y="4022725"/>
            <a:ext cx="1892300" cy="19208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</a:t>
            </a:r>
          </a:p>
          <a:p>
            <a:pPr eaLnBrk="0" hangingPunct="0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</a:p>
        </p:txBody>
      </p:sp>
      <p:sp>
        <p:nvSpPr>
          <p:cNvPr id="104453" name="Oval 5"/>
          <p:cNvSpPr>
            <a:spLocks noChangeArrowheads="1"/>
          </p:cNvSpPr>
          <p:nvPr/>
        </p:nvSpPr>
        <p:spPr bwMode="auto">
          <a:xfrm>
            <a:off x="6350000" y="4775200"/>
            <a:ext cx="1778000" cy="17018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ru-RU" sz="1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 своей </a:t>
            </a:r>
          </a:p>
          <a:p>
            <a:pPr eaLnBrk="0" hangingPunct="0">
              <a:defRPr/>
            </a:pPr>
            <a:r>
              <a:rPr lang="ru-RU" sz="1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sz="1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ее </a:t>
            </a:r>
          </a:p>
          <a:p>
            <a:pPr eaLnBrk="0" hangingPunct="0">
              <a:defRPr/>
            </a:pPr>
            <a:r>
              <a:rPr lang="ru-RU" sz="1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родословной</a:t>
            </a:r>
          </a:p>
        </p:txBody>
      </p:sp>
      <p:sp>
        <p:nvSpPr>
          <p:cNvPr id="104454" name="Oval 6"/>
          <p:cNvSpPr>
            <a:spLocks noChangeArrowheads="1"/>
          </p:cNvSpPr>
          <p:nvPr/>
        </p:nvSpPr>
        <p:spPr bwMode="auto">
          <a:xfrm>
            <a:off x="622300" y="4667250"/>
            <a:ext cx="1803400" cy="17018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ru-RU" sz="1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</a:t>
            </a:r>
          </a:p>
          <a:p>
            <a:pPr eaLnBrk="0" hangingPunct="0">
              <a:defRPr/>
            </a:pPr>
            <a:r>
              <a:rPr lang="ru-RU" sz="1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родным городом </a:t>
            </a:r>
          </a:p>
          <a:p>
            <a:pPr eaLnBrk="0" hangingPunct="0">
              <a:defRPr/>
            </a:pPr>
            <a:r>
              <a:rPr lang="ru-RU" sz="1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Кстово </a:t>
            </a:r>
            <a:endParaRPr lang="ru-RU" sz="12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его </a:t>
            </a:r>
          </a:p>
          <a:p>
            <a:pPr eaLnBrk="0" hangingPunct="0">
              <a:defRPr/>
            </a:pPr>
            <a:r>
              <a:rPr lang="ru-RU" sz="1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особенностям</a:t>
            </a:r>
            <a:r>
              <a:rPr lang="ru-RU" sz="1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 rot="9328063">
            <a:off x="2768600" y="4775200"/>
            <a:ext cx="584200" cy="485775"/>
          </a:xfrm>
          <a:prstGeom prst="rightArrow">
            <a:avLst>
              <a:gd name="adj1" fmla="val 50000"/>
              <a:gd name="adj2" fmla="val 3006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 rot="1409755">
            <a:off x="5473700" y="4775200"/>
            <a:ext cx="584200" cy="485775"/>
          </a:xfrm>
          <a:prstGeom prst="rightArrow">
            <a:avLst>
              <a:gd name="adj1" fmla="val 50000"/>
              <a:gd name="adj2" fmla="val 3006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 rot="-5400000">
            <a:off x="4138613" y="3486150"/>
            <a:ext cx="587375" cy="485775"/>
          </a:xfrm>
          <a:prstGeom prst="rightArrow">
            <a:avLst>
              <a:gd name="adj1" fmla="val 50000"/>
              <a:gd name="adj2" fmla="val 3004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4"/>
          <p:cNvGrpSpPr>
            <a:grpSpLocks noChangeAspect="1"/>
          </p:cNvGrpSpPr>
          <p:nvPr/>
        </p:nvGrpSpPr>
        <p:grpSpPr bwMode="auto">
          <a:xfrm>
            <a:off x="1406525" y="379413"/>
            <a:ext cx="6019800" cy="5732462"/>
            <a:chOff x="4528" y="-270"/>
            <a:chExt cx="4701" cy="4514"/>
          </a:xfrm>
        </p:grpSpPr>
        <p:sp>
          <p:nvSpPr>
            <p:cNvPr id="64527" name="AutoShape 15"/>
            <p:cNvSpPr>
              <a:spLocks noChangeAspect="1" noChangeArrowheads="1"/>
            </p:cNvSpPr>
            <p:nvPr/>
          </p:nvSpPr>
          <p:spPr bwMode="auto">
            <a:xfrm>
              <a:off x="4528" y="-270"/>
              <a:ext cx="4701" cy="4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r>
                <a:rPr lang="ru-RU" sz="3200" b="1" i="1" dirty="0">
                  <a:solidFill>
                    <a:srgbClr val="008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Взаимодействие участников проекта:</a:t>
              </a:r>
            </a:p>
          </p:txBody>
        </p:sp>
        <p:sp>
          <p:nvSpPr>
            <p:cNvPr id="64528" name="Oval 16"/>
            <p:cNvSpPr>
              <a:spLocks noChangeArrowheads="1"/>
            </p:cNvSpPr>
            <p:nvPr/>
          </p:nvSpPr>
          <p:spPr bwMode="auto">
            <a:xfrm>
              <a:off x="6373" y="644"/>
              <a:ext cx="1190" cy="117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200" dirty="0">
                <a:latin typeface="Arial" charset="0"/>
              </a:endParaRPr>
            </a:p>
            <a:p>
              <a:pPr eaLnBrk="0" hangingPunct="0">
                <a:defRPr/>
              </a:pPr>
              <a:endParaRPr lang="ru-RU" sz="1200" dirty="0">
                <a:latin typeface="Arial" charset="0"/>
              </a:endParaRPr>
            </a:p>
            <a:p>
              <a:pPr eaLnBrk="0" hangingPunct="0">
                <a:defRPr/>
              </a:pPr>
              <a:r>
                <a:rPr lang="ru-RU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ПЕДАГОГ</a:t>
              </a:r>
            </a:p>
          </p:txBody>
        </p:sp>
        <p:sp>
          <p:nvSpPr>
            <p:cNvPr id="64529" name="Oval 17"/>
            <p:cNvSpPr>
              <a:spLocks noChangeArrowheads="1"/>
            </p:cNvSpPr>
            <p:nvPr/>
          </p:nvSpPr>
          <p:spPr bwMode="auto">
            <a:xfrm>
              <a:off x="7622" y="2264"/>
              <a:ext cx="1190" cy="117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200" dirty="0">
                <a:latin typeface="Arial" charset="0"/>
              </a:endParaRPr>
            </a:p>
            <a:p>
              <a:pPr eaLnBrk="0" hangingPunct="0">
                <a:defRPr/>
              </a:pPr>
              <a:endParaRPr lang="ru-RU" sz="1200" dirty="0">
                <a:latin typeface="Arial" charset="0"/>
              </a:endParaRPr>
            </a:p>
            <a:p>
              <a:pPr eaLnBrk="0" hangingPunct="0">
                <a:defRPr/>
              </a:pPr>
              <a:r>
                <a:rPr lang="ru-RU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ДЕТИ</a:t>
              </a:r>
            </a:p>
          </p:txBody>
        </p:sp>
        <p:sp>
          <p:nvSpPr>
            <p:cNvPr id="64530" name="Oval 18"/>
            <p:cNvSpPr>
              <a:spLocks noChangeArrowheads="1"/>
            </p:cNvSpPr>
            <p:nvPr/>
          </p:nvSpPr>
          <p:spPr bwMode="auto">
            <a:xfrm>
              <a:off x="5194" y="2264"/>
              <a:ext cx="1179" cy="117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eaLnBrk="0" hangingPunct="0">
                <a:defRPr/>
              </a:pPr>
              <a:endParaRPr lang="ru-RU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r>
                <a:rPr lang="ru-RU" sz="1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РОДИТЕЛИ</a:t>
              </a:r>
              <a:endPara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1" name="AutoShape 19"/>
            <p:cNvSpPr>
              <a:spLocks noChangeArrowheads="1"/>
            </p:cNvSpPr>
            <p:nvPr/>
          </p:nvSpPr>
          <p:spPr bwMode="auto">
            <a:xfrm rot="-3154147">
              <a:off x="5880" y="1829"/>
              <a:ext cx="769" cy="380"/>
            </a:xfrm>
            <a:prstGeom prst="leftArrow">
              <a:avLst>
                <a:gd name="adj1" fmla="val 50000"/>
                <a:gd name="adj2" fmla="val 50592"/>
              </a:avLst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92" name="AutoShape 20"/>
            <p:cNvSpPr>
              <a:spLocks noChangeArrowheads="1"/>
            </p:cNvSpPr>
            <p:nvPr/>
          </p:nvSpPr>
          <p:spPr bwMode="auto">
            <a:xfrm rot="-7573019">
              <a:off x="7249" y="1829"/>
              <a:ext cx="769" cy="380"/>
            </a:xfrm>
            <a:prstGeom prst="leftArrow">
              <a:avLst>
                <a:gd name="adj1" fmla="val 50000"/>
                <a:gd name="adj2" fmla="val 50592"/>
              </a:avLst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93" name="AutoShape 21"/>
            <p:cNvSpPr>
              <a:spLocks noChangeArrowheads="1"/>
            </p:cNvSpPr>
            <p:nvPr/>
          </p:nvSpPr>
          <p:spPr bwMode="auto">
            <a:xfrm>
              <a:off x="6551" y="2714"/>
              <a:ext cx="948" cy="383"/>
            </a:xfrm>
            <a:prstGeom prst="leftRightArrow">
              <a:avLst>
                <a:gd name="adj1" fmla="val 50000"/>
                <a:gd name="adj2" fmla="val 49504"/>
              </a:avLst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50" y="0"/>
            <a:ext cx="8229600" cy="138430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Организационный этап</a:t>
            </a:r>
            <a:br>
              <a:rPr lang="ru-RU" sz="3200" b="1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2309813"/>
            <a:ext cx="8229600" cy="157162"/>
          </a:xfrm>
        </p:spPr>
        <p:txBody>
          <a:bodyPr anchor="b"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Цель: ресурсное обеспечение проектной деятельности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10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700" dirty="0" smtClean="0"/>
          </a:p>
          <a:p>
            <a:pPr marL="0" indent="0" eaLnBrk="1" hangingPunct="1">
              <a:lnSpc>
                <a:spcPct val="80000"/>
              </a:lnSpc>
              <a:defRPr/>
            </a:pPr>
            <a:endParaRPr lang="ru-RU" sz="1000" dirty="0" smtClean="0"/>
          </a:p>
        </p:txBody>
      </p:sp>
      <p:graphicFrame>
        <p:nvGraphicFramePr>
          <p:cNvPr id="3" name="Схема 2"/>
          <p:cNvGraphicFramePr/>
          <p:nvPr/>
        </p:nvGraphicFramePr>
        <p:xfrm>
          <a:off x="457200" y="1816100"/>
          <a:ext cx="890905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3597275" y="1816100"/>
            <a:ext cx="2216150" cy="2214563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Созданы </a:t>
            </a:r>
          </a:p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условия для</a:t>
            </a:r>
          </a:p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осуществления </a:t>
            </a:r>
          </a:p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проектной</a:t>
            </a:r>
          </a:p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деятельности</a:t>
            </a:r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5995988" y="4492625"/>
            <a:ext cx="2038350" cy="1946275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Установлена </a:t>
            </a:r>
          </a:p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взаимосвязь</a:t>
            </a:r>
          </a:p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с социальными</a:t>
            </a:r>
          </a:p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центрами</a:t>
            </a:r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1123950" y="4421188"/>
            <a:ext cx="2051050" cy="1946275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 dirty="0"/>
          </a:p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Разработано</a:t>
            </a:r>
          </a:p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методическое</a:t>
            </a:r>
          </a:p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обеспечение </a:t>
            </a:r>
          </a:p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проекта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033" name="AutoShape 18"/>
          <p:cNvSpPr>
            <a:spLocks noChangeArrowheads="1"/>
          </p:cNvSpPr>
          <p:nvPr/>
        </p:nvSpPr>
        <p:spPr bwMode="auto">
          <a:xfrm rot="-2486308">
            <a:off x="2867025" y="3762375"/>
            <a:ext cx="730250" cy="538163"/>
          </a:xfrm>
          <a:prstGeom prst="rightArrow">
            <a:avLst>
              <a:gd name="adj1" fmla="val 50000"/>
              <a:gd name="adj2" fmla="val 3392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34" name="AutoShape 19"/>
          <p:cNvSpPr>
            <a:spLocks noChangeArrowheads="1"/>
          </p:cNvSpPr>
          <p:nvPr/>
        </p:nvSpPr>
        <p:spPr bwMode="auto">
          <a:xfrm rot="3536211">
            <a:off x="5447507" y="3858418"/>
            <a:ext cx="730250" cy="538163"/>
          </a:xfrm>
          <a:prstGeom prst="rightArrow">
            <a:avLst>
              <a:gd name="adj1" fmla="val 50000"/>
              <a:gd name="adj2" fmla="val 3392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35" name="AutoShape 20"/>
          <p:cNvSpPr>
            <a:spLocks noChangeArrowheads="1"/>
          </p:cNvSpPr>
          <p:nvPr/>
        </p:nvSpPr>
        <p:spPr bwMode="auto">
          <a:xfrm rot="10800000">
            <a:off x="4010025" y="5232400"/>
            <a:ext cx="730250" cy="538163"/>
          </a:xfrm>
          <a:prstGeom prst="rightArrow">
            <a:avLst>
              <a:gd name="adj1" fmla="val 50000"/>
              <a:gd name="adj2" fmla="val 3392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Scan000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14900" y="857249"/>
            <a:ext cx="3771900" cy="506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57150">
            <a:contourClr>
              <a:schemeClr val="tx1">
                <a:lumMod val="60000"/>
                <a:lumOff val="40000"/>
              </a:schemeClr>
            </a:contourClr>
          </a:sp3d>
        </p:spPr>
      </p:pic>
      <p:pic>
        <p:nvPicPr>
          <p:cNvPr id="51204" name="Picture 4" descr="Scan000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857249"/>
            <a:ext cx="3771901" cy="506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tx1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" y="352425"/>
            <a:ext cx="279876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342900"/>
            <a:ext cx="26892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684588"/>
            <a:ext cx="2755900" cy="274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7" y="3684588"/>
            <a:ext cx="2689225" cy="274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1" y="1701004"/>
            <a:ext cx="2947986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45835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>
            <a:spLocks noChangeArrowheads="1"/>
          </p:cNvSpPr>
          <p:nvPr/>
        </p:nvSpPr>
        <p:spPr bwMode="auto">
          <a:xfrm>
            <a:off x="417513" y="534988"/>
            <a:ext cx="8269287" cy="5670550"/>
          </a:xfrm>
          <a:prstGeom prst="foldedCorner">
            <a:avLst>
              <a:gd name="adj" fmla="val 16667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417513" y="858545"/>
            <a:ext cx="8269287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0" hangingPunct="0">
              <a:defRPr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РАССКАЗ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РОСЛОВОЙ АЛЕКСАНДРЫ</a:t>
            </a: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Times New Roman" pitchFamily="18" charset="0"/>
              <a:cs typeface="Courier New" pitchFamily="49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Times New Roman" pitchFamily="18" charset="0"/>
                <a:cs typeface="Courier New" pitchFamily="49" charset="0"/>
              </a:rPr>
              <a:t>«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Times New Roman" pitchFamily="18" charset="0"/>
                <a:cs typeface="Courier New" pitchFamily="49" charset="0"/>
              </a:rPr>
              <a:t>МОЯ СЕСТРА»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Times New Roman" pitchFamily="18" charset="0"/>
              <a:cs typeface="Courier New" pitchFamily="49" charset="0"/>
            </a:endParaRPr>
          </a:p>
          <a:p>
            <a:pPr algn="l" eaLnBrk="0" hangingPunct="0">
              <a:lnSpc>
                <a:spcPct val="150000"/>
              </a:lnSpc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Я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немыслимо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богата,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потому что в моей    жизни   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появилась  сестра. Мою сестру зовут Мария. Ей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1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месяц, она учиться жить.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Когда я с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ней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играю,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она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улыбается. Я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мечтала о сестре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и моя мечта сбылась!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нутый угол 19"/>
          <p:cNvSpPr>
            <a:spLocks noChangeArrowheads="1"/>
          </p:cNvSpPr>
          <p:nvPr/>
        </p:nvSpPr>
        <p:spPr bwMode="auto">
          <a:xfrm>
            <a:off x="568325" y="601663"/>
            <a:ext cx="7966075" cy="5511800"/>
          </a:xfrm>
          <a:prstGeom prst="foldedCorner">
            <a:avLst>
              <a:gd name="adj" fmla="val 16667"/>
            </a:avLst>
          </a:prstGeom>
          <a:solidFill>
            <a:srgbClr val="008080"/>
          </a:solidFill>
          <a:ln w="9525" algn="ctr">
            <a:solidFill>
              <a:srgbClr val="29B8FF"/>
            </a:solidFill>
            <a:round/>
            <a:headEnd/>
            <a:tailEnd/>
          </a:ln>
        </p:spPr>
        <p:txBody>
          <a:bodyPr/>
          <a:lstStyle>
            <a:lvl1pPr defTabSz="1825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1825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1825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1825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1825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defTabSz="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defTabSz="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defTabSz="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defTabSz="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Теоретический этап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32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32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32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2960688" y="1863725"/>
            <a:ext cx="384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 flipH="1">
            <a:off x="822325" y="1281113"/>
            <a:ext cx="72374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5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1825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1825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1825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1825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defTabSz="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defTabSz="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defTabSz="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defTabSz="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Цель: повышение уровня теоретической и методической подготовки педагогов.</a:t>
            </a:r>
          </a:p>
          <a:p>
            <a:pPr algn="just" eaLnBrk="1" hangingPunct="1"/>
            <a:endParaRPr lang="ru-RU" altLang="ru-RU" sz="2800" b="1" i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Изучение теории вопроса на:</a:t>
            </a:r>
          </a:p>
          <a:p>
            <a:pPr algn="l" eaLnBrk="1" hangingPunct="1"/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-консультациях;</a:t>
            </a:r>
          </a:p>
          <a:p>
            <a:pPr algn="l" eaLnBrk="1" hangingPunct="1"/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-педсоветах;</a:t>
            </a:r>
          </a:p>
          <a:p>
            <a:pPr algn="l" eaLnBrk="1" hangingPunct="1"/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-семинарах;</a:t>
            </a:r>
          </a:p>
          <a:p>
            <a:pPr algn="just" eaLnBrk="1" hangingPunct="1"/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- индивидуальной работе.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ота! . Подъем! :: . Уральский институт экономики, управления и права :: Нижнетагильский фили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3618412"/>
            <a:ext cx="3735978" cy="296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ижегородская область! . Природа, памятники культуры и зодчества! . Форум на Мотор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3618411"/>
            <a:ext cx="3941173" cy="296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стовское кольц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470218"/>
            <a:ext cx="3735978" cy="25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стовская земл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" y="470218"/>
            <a:ext cx="4058738" cy="25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то города Кстово / ImageC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" y="3384095"/>
            <a:ext cx="3933101" cy="31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10.05.13 В Нижегородской области подожгли венки у памятника &quot;Павшим воинам&quot; - T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51" y="300447"/>
            <a:ext cx="4153990" cy="27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Фото города Кстово / ImageC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" y="300446"/>
            <a:ext cx="4037604" cy="27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стовская фотогалерея ::: КСТОВО.Р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51" y="3384095"/>
            <a:ext cx="4153990" cy="31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0"/>
            <a:ext cx="9144000" cy="2452688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endParaRPr lang="ru-RU" altLang="ru-RU">
              <a:latin typeface="Arial" charset="0"/>
            </a:endParaRPr>
          </a:p>
          <a:p>
            <a:endParaRPr lang="ru-RU" altLang="ru-RU">
              <a:latin typeface="Arial" charset="0"/>
            </a:endParaRPr>
          </a:p>
          <a:p>
            <a:endParaRPr lang="ru-RU" altLang="ru-RU">
              <a:latin typeface="Arial" charset="0"/>
            </a:endParaRPr>
          </a:p>
          <a:p>
            <a:r>
              <a:rPr lang="ru-RU" altLang="ru-RU">
                <a:latin typeface="Arial" charset="0"/>
              </a:rPr>
              <a:t> </a:t>
            </a:r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</a:t>
            </a:r>
            <a:r>
              <a:rPr lang="ru-RU" alt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 из самых актуальных тем в работе  с дошкольниками.</a:t>
            </a: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>
                <a:latin typeface="Arial" charset="0"/>
              </a:rPr>
              <a:t/>
            </a:r>
            <a:br>
              <a:rPr lang="ru-RU" altLang="ru-RU" sz="2400">
                <a:latin typeface="Arial" charset="0"/>
              </a:rPr>
            </a:br>
            <a:r>
              <a:rPr lang="ru-RU" altLang="ru-RU">
                <a:latin typeface="Arial" charset="0"/>
              </a:rPr>
              <a:t/>
            </a:r>
            <a:br>
              <a:rPr lang="ru-RU" altLang="ru-RU">
                <a:latin typeface="Arial" charset="0"/>
              </a:rPr>
            </a:br>
            <a:r>
              <a:rPr lang="ru-RU" altLang="ru-RU">
                <a:latin typeface="Arial" charset="0"/>
              </a:rPr>
              <a:t/>
            </a:r>
            <a:br>
              <a:rPr lang="ru-RU" altLang="ru-RU">
                <a:latin typeface="Arial" charset="0"/>
              </a:rPr>
            </a:br>
            <a:endParaRPr lang="ru-RU" altLang="ru-RU"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2244725"/>
            <a:ext cx="9144000" cy="240982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ru-RU" altLang="ru-RU">
                <a:latin typeface="Arial" charset="0"/>
              </a:rPr>
              <a:t/>
            </a:r>
            <a:br>
              <a:rPr lang="ru-RU" altLang="ru-RU">
                <a:latin typeface="Arial" charset="0"/>
              </a:rPr>
            </a:br>
            <a:r>
              <a:rPr lang="ru-RU" altLang="ru-RU">
                <a:latin typeface="Arial" charset="0"/>
              </a:rPr>
              <a:t>   </a:t>
            </a: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2400" b="1">
                <a:latin typeface="Arial" charset="0"/>
              </a:rPr>
              <a:t>«</a:t>
            </a: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Народ, который не знает своей культуры и истории, - презренен, легкомысленен». Н.М. Карамзин.</a:t>
            </a:r>
            <a:r>
              <a:rPr lang="ru-RU" altLang="ru-RU" sz="2400" b="1">
                <a:latin typeface="Arial" charset="0"/>
              </a:rPr>
              <a:t/>
            </a:r>
            <a:br>
              <a:rPr lang="ru-RU" altLang="ru-RU" sz="2400" b="1">
                <a:latin typeface="Arial" charset="0"/>
              </a:rPr>
            </a:br>
            <a:r>
              <a:rPr lang="ru-RU" altLang="ru-RU" sz="2400">
                <a:latin typeface="Arial" charset="0"/>
              </a:rPr>
              <a:t/>
            </a:r>
            <a:br>
              <a:rPr lang="ru-RU" altLang="ru-RU" sz="2400">
                <a:latin typeface="Arial" charset="0"/>
              </a:rPr>
            </a:br>
            <a:endParaRPr lang="ru-RU" altLang="ru-RU" sz="2400">
              <a:latin typeface="Arial" charset="0"/>
            </a:endParaRPr>
          </a:p>
          <a:p>
            <a:pPr algn="l"/>
            <a:endParaRPr lang="ru-RU" altLang="ru-RU">
              <a:solidFill>
                <a:srgbClr val="29B8FF"/>
              </a:solidFill>
              <a:latin typeface="Arial" charset="0"/>
            </a:endParaRPr>
          </a:p>
          <a:p>
            <a:pPr algn="l"/>
            <a:endParaRPr lang="ru-RU" altLang="ru-RU">
              <a:solidFill>
                <a:srgbClr val="29B8FF"/>
              </a:solidFill>
              <a:latin typeface="Arial" charset="0"/>
            </a:endParaRPr>
          </a:p>
          <a:p>
            <a:pPr algn="l"/>
            <a:endParaRPr lang="ru-RU" altLang="ru-RU">
              <a:solidFill>
                <a:srgbClr val="29B8FF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4475163"/>
            <a:ext cx="9144000" cy="2382837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Важной составляющей патриотического воспитания является знакомство с основными  символами нашей страны, гербами и флагами городов России.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2868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quot;Эко-Око&quot; - 57-й номер газеты от 02.06.2009 - Архив номе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457200"/>
            <a:ext cx="3709852" cy="291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orki Arkies H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19" y="457200"/>
            <a:ext cx="3793581" cy="291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стово Новая пожарная часть - БезФормата.Ru - Ново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5" y="3749040"/>
            <a:ext cx="3709852" cy="278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ФСКН России сегодня исполняется восемь ле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75" y="3905794"/>
            <a:ext cx="3819525" cy="262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7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>
            <a:spLocks noChangeArrowheads="1"/>
          </p:cNvSpPr>
          <p:nvPr/>
        </p:nvSpPr>
        <p:spPr bwMode="auto">
          <a:xfrm>
            <a:off x="469900" y="496888"/>
            <a:ext cx="8177213" cy="5799137"/>
          </a:xfrm>
          <a:prstGeom prst="foldedCorner">
            <a:avLst>
              <a:gd name="adj" fmla="val 16667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549275" y="328613"/>
            <a:ext cx="8255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ru-RU" sz="3200" b="1" i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Практический этап</a:t>
            </a:r>
          </a:p>
          <a:p>
            <a:pPr>
              <a:defRPr/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Цель: оптимизировать проектирование            воспитательно – образовательного процесса.</a:t>
            </a:r>
            <a:br>
              <a:rPr lang="ru-RU" sz="2800" b="1" i="1">
                <a:latin typeface="Times New Roman" pitchFamily="18" charset="0"/>
                <a:cs typeface="Times New Roman" pitchFamily="18" charset="0"/>
              </a:rPr>
            </a:br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В рамках проектной деятельности </a:t>
            </a:r>
          </a:p>
          <a:p>
            <a:pPr algn="l">
              <a:defRPr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- проводились мероприятия с детьми;</a:t>
            </a:r>
          </a:p>
          <a:p>
            <a:pPr algn="l">
              <a:defRPr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- осуществлялось сотрудничество с родителями;</a:t>
            </a:r>
          </a:p>
          <a:p>
            <a:pPr algn="l">
              <a:defRPr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- взаимодействие с педагогами.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RBIS\Pictures\IMG_5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231103"/>
            <a:ext cx="5924550" cy="396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3576" y="646663"/>
            <a:ext cx="4905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99"/>
                </a:solidFill>
              </a:rPr>
              <a:t>ВОТ </a:t>
            </a:r>
            <a:r>
              <a:rPr lang="ru-RU" b="1" dirty="0" smtClean="0">
                <a:solidFill>
                  <a:srgbClr val="003399"/>
                </a:solidFill>
              </a:rPr>
              <a:t>КАКИЕ </a:t>
            </a:r>
            <a:r>
              <a:rPr lang="ru-RU" b="1" dirty="0">
                <a:solidFill>
                  <a:srgbClr val="003399"/>
                </a:solidFill>
              </a:rPr>
              <a:t>НАШИ МАМЫ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95263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ru-RU" altLang="ru-RU" sz="32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Знакомство детей с символикой осуществлялось в разных видах познавательной деятельности: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95263" y="5002213"/>
            <a:ext cx="5343525" cy="1855787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9525">
            <a:solidFill>
              <a:srgbClr val="004D7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36575" indent="-514350">
              <a:spcBef>
                <a:spcPts val="575"/>
              </a:spcBef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Продуктивной:</a:t>
            </a:r>
          </a:p>
          <a:p>
            <a:pPr marL="536575" indent="-514350">
              <a:spcBef>
                <a:spcPts val="575"/>
              </a:spcBef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аппликация, конструирование,</a:t>
            </a:r>
          </a:p>
          <a:p>
            <a:pPr marL="536575" indent="-514350">
              <a:spcBef>
                <a:spcPts val="575"/>
              </a:spcBef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изо</a:t>
            </a:r>
            <a:r>
              <a:rPr lang="ru-RU" sz="2800" b="1" i="1" dirty="0">
                <a:solidFill>
                  <a:srgbClr val="0033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32000" y="3160713"/>
            <a:ext cx="5341938" cy="1841500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9525">
            <a:solidFill>
              <a:srgbClr val="004D7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36575" indent="-514350">
              <a:spcBef>
                <a:spcPts val="575"/>
              </a:spcBef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Игровой: </a:t>
            </a:r>
          </a:p>
          <a:p>
            <a:pPr marL="536575" indent="-514350">
              <a:spcBef>
                <a:spcPts val="575"/>
              </a:spcBef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дидактические, режиссерские,</a:t>
            </a:r>
          </a:p>
          <a:p>
            <a:pPr marL="536575" indent="-514350">
              <a:spcBef>
                <a:spcPts val="575"/>
              </a:spcBef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подвижные игры.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802063" y="1323975"/>
            <a:ext cx="5341937" cy="1836738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9525">
            <a:solidFill>
              <a:srgbClr val="004D7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36575" indent="-514350">
              <a:spcBef>
                <a:spcPts val="575"/>
              </a:spcBef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Учебной: </a:t>
            </a:r>
          </a:p>
          <a:p>
            <a:pPr marL="536575" indent="-514350">
              <a:spcBef>
                <a:spcPts val="575"/>
              </a:spcBef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по ознакомлению</a:t>
            </a:r>
          </a:p>
          <a:p>
            <a:pPr marL="536575" indent="-514350">
              <a:spcBef>
                <a:spcPts val="575"/>
              </a:spcBef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 гербом и флагом.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826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2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Результативность работы по проекту:</a:t>
            </a:r>
          </a:p>
          <a:p>
            <a:pPr algn="l" eaLnBrk="0" hangingPunct="0">
              <a:defRPr/>
            </a:pPr>
            <a:endParaRPr lang="ru-RU" sz="3200" b="1" i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0038" y="1331913"/>
            <a:ext cx="85042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альбома с семейными гербами; </a:t>
            </a:r>
          </a:p>
          <a:p>
            <a:pPr algn="l" eaLnBrk="0" hangingPunct="0"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Разработка методических рекомендаций для    воспитателей. </a:t>
            </a:r>
          </a:p>
          <a:p>
            <a:pPr algn="l" eaLnBrk="0" hangingPunct="0">
              <a:defRPr/>
            </a:pPr>
            <a:r>
              <a:rPr lang="ru-RU" dirty="0">
                <a:latin typeface="Arial" charset="0"/>
              </a:rPr>
              <a:t> </a:t>
            </a:r>
          </a:p>
        </p:txBody>
      </p:sp>
      <p:pic>
        <p:nvPicPr>
          <p:cNvPr id="52227" name="Picture 3" descr="C:\Documents and Settings\Администратор.COMP\Рабочий стол\Новая папка (3)\IMG_4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2325688"/>
            <a:ext cx="2687637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C:\Documents and Settings\Администратор.COMP\Рабочий стол\Новая папка (3)\IMG_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725738"/>
            <a:ext cx="24828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C:\Documents and Settings\Администратор.COMP\Рабочий стол\Новая папка (3)\IMG_43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344863"/>
            <a:ext cx="25161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BIS\Pictures\IMG_0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33" y="573683"/>
            <a:ext cx="3814353" cy="30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RBIS\Pictures\IMG_08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39" y="573683"/>
            <a:ext cx="3993967" cy="30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77739" y="198196"/>
            <a:ext cx="455839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ГЕРБ СЕМЬИ  ПРОНИНЫХ</a:t>
            </a: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726624" y="136596"/>
            <a:ext cx="5886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 СЕМЬИ  ШИПОНОВЫХ</a:t>
            </a:r>
          </a:p>
        </p:txBody>
      </p:sp>
      <p:pic>
        <p:nvPicPr>
          <p:cNvPr id="1026" name="Picture 2" descr="C:\Users\IRBIS\Pictures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8" y="4056426"/>
            <a:ext cx="3814354" cy="254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IMG_09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54" y="3988806"/>
            <a:ext cx="4111535" cy="2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09" y="3621954"/>
            <a:ext cx="7909560" cy="45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9" y="3535278"/>
            <a:ext cx="8257906" cy="52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BIS\Documents\СКОРЫНИНЫ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3" y="516822"/>
            <a:ext cx="3789273" cy="28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85751" y="75674"/>
            <a:ext cx="4721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 СЕМЬИ СКОРЫНИНЫХ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IRBIS\Documents\КУРМАШОВЫ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8096" y="3067245"/>
            <a:ext cx="2943213" cy="42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812" y="3378825"/>
            <a:ext cx="452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  СЕМЬИ  КУРМАШОВЫХ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IRBIS\Pictures\IMG_08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09" y="516823"/>
            <a:ext cx="4130876" cy="28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IRBIS\Pictures\67f189d4eabcf22b27de752d8fa7de6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615" y="3717244"/>
            <a:ext cx="3848099" cy="29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07116" y="49723"/>
            <a:ext cx="8593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 СЕМЬИ ДЕГТЕВЫХ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399601"/>
            <a:ext cx="6737041" cy="64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BIS\Desktop\Document_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3" y="228600"/>
            <a:ext cx="385762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RBIS\Desktop\Document_7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28600"/>
            <a:ext cx="4229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RBIS\Desktop\Document_4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4" y="3284540"/>
            <a:ext cx="3969526" cy="309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IRBIS\Desktop\Document_8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11761" y="2682879"/>
            <a:ext cx="3097213" cy="43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24629"/>
            <a:ext cx="725805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4630"/>
            <a:ext cx="683895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1" y="3371851"/>
            <a:ext cx="59467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3371850"/>
            <a:ext cx="63833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9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671" y="132196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>
                <a:solidFill>
                  <a:srgbClr val="7030A0"/>
                </a:solidFill>
              </a:rPr>
              <a:t>Используемая и рекомендуемая литература :</a:t>
            </a:r>
          </a:p>
          <a:p>
            <a:endParaRPr lang="ru-RU" sz="1400" dirty="0" smtClean="0">
              <a:solidFill>
                <a:srgbClr val="003399"/>
              </a:solidFill>
            </a:endParaRPr>
          </a:p>
          <a:p>
            <a:r>
              <a:rPr lang="ru-RU" sz="1400" dirty="0" smtClean="0">
                <a:solidFill>
                  <a:srgbClr val="003399"/>
                </a:solidFill>
              </a:rPr>
              <a:t>1</a:t>
            </a:r>
            <a:r>
              <a:rPr lang="ru-RU" sz="1400" dirty="0">
                <a:solidFill>
                  <a:srgbClr val="003399"/>
                </a:solidFill>
              </a:rPr>
              <a:t>. Шаламова Е. И. «Методическая работа с кадрами по патриотическому воспитанию в ДОУ». Москва, 2011 г.</a:t>
            </a:r>
          </a:p>
          <a:p>
            <a:r>
              <a:rPr lang="ru-RU" sz="1400" dirty="0">
                <a:solidFill>
                  <a:srgbClr val="003399"/>
                </a:solidFill>
              </a:rPr>
              <a:t>2. </a:t>
            </a:r>
            <a:r>
              <a:rPr lang="ru-RU" sz="1400" dirty="0" err="1">
                <a:solidFill>
                  <a:srgbClr val="003399"/>
                </a:solidFill>
              </a:rPr>
              <a:t>Зацепина</a:t>
            </a:r>
            <a:r>
              <a:rPr lang="ru-RU" sz="1400" dirty="0">
                <a:solidFill>
                  <a:srgbClr val="003399"/>
                </a:solidFill>
              </a:rPr>
              <a:t> М. Б. «Дни воинской славы». Пособие для педагогов дошкольных учреждений. Москва, 2010 г.</a:t>
            </a:r>
          </a:p>
          <a:p>
            <a:r>
              <a:rPr lang="ru-RU" sz="1400" dirty="0">
                <a:solidFill>
                  <a:srgbClr val="003399"/>
                </a:solidFill>
              </a:rPr>
              <a:t>3. Алешина Н. В. «Ознакомление дошкольников с окружающей и социальной действительностью». Москва, 2003 г.</a:t>
            </a:r>
          </a:p>
          <a:p>
            <a:r>
              <a:rPr lang="ru-RU" sz="1400" dirty="0">
                <a:solidFill>
                  <a:srgbClr val="003399"/>
                </a:solidFill>
              </a:rPr>
              <a:t>4. Ковалева Г. А. «Воспитывая маленького гражданина». Москва, 2003 г.</a:t>
            </a:r>
          </a:p>
          <a:p>
            <a:r>
              <a:rPr lang="ru-RU" sz="1400" dirty="0">
                <a:solidFill>
                  <a:srgbClr val="003399"/>
                </a:solidFill>
              </a:rPr>
              <a:t>5. Ривина Е. К. «Герб и флаг России». Москва, 2002 г.</a:t>
            </a:r>
          </a:p>
          <a:p>
            <a:r>
              <a:rPr lang="ru-RU" sz="1400" dirty="0">
                <a:solidFill>
                  <a:srgbClr val="003399"/>
                </a:solidFill>
              </a:rPr>
              <a:t>6. Журналы «Обруч», «Ребенок в детском саду».</a:t>
            </a:r>
          </a:p>
          <a:p>
            <a:r>
              <a:rPr lang="ru-RU" sz="1400" dirty="0">
                <a:solidFill>
                  <a:srgbClr val="003399"/>
                </a:solidFill>
              </a:rPr>
              <a:t>7. Осипова Л. Е. «Мы живем в России». Москва, 2008 г.</a:t>
            </a:r>
          </a:p>
        </p:txBody>
      </p:sp>
    </p:spTree>
    <p:extLst>
      <p:ext uri="{BB962C8B-B14F-4D97-AF65-F5344CB8AC3E}">
        <p14:creationId xmlns:p14="http://schemas.microsoft.com/office/powerpoint/2010/main" val="4011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1101" y="1276350"/>
            <a:ext cx="6705599" cy="3562350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ru-RU" sz="6600" b="1" i="1" dirty="0" smtClean="0">
                <a:solidFill>
                  <a:srgbClr val="003399"/>
                </a:solidFill>
                <a:latin typeface="Times New Roman" pitchFamily="18" charset="0"/>
              </a:rPr>
              <a:t>Благодарю  </a:t>
            </a:r>
            <a:br>
              <a:rPr lang="ru-RU" sz="6600" b="1" i="1" dirty="0" smtClean="0">
                <a:solidFill>
                  <a:srgbClr val="003399"/>
                </a:solidFill>
                <a:latin typeface="Times New Roman" pitchFamily="18" charset="0"/>
              </a:rPr>
            </a:br>
            <a:r>
              <a:rPr lang="ru-RU" sz="6600" b="1" i="1" dirty="0" smtClean="0">
                <a:solidFill>
                  <a:srgbClr val="003399"/>
                </a:solidFill>
                <a:latin typeface="Times New Roman" pitchFamily="18" charset="0"/>
              </a:rPr>
              <a:t>за </a:t>
            </a:r>
            <a:br>
              <a:rPr lang="ru-RU" sz="6600" b="1" i="1" dirty="0" smtClean="0">
                <a:solidFill>
                  <a:srgbClr val="003399"/>
                </a:solidFill>
                <a:latin typeface="Times New Roman" pitchFamily="18" charset="0"/>
              </a:rPr>
            </a:br>
            <a:r>
              <a:rPr lang="ru-RU" sz="6600" b="1" i="1" dirty="0" smtClean="0">
                <a:solidFill>
                  <a:srgbClr val="003399"/>
                </a:solidFill>
                <a:latin typeface="Times New Roman" pitchFamily="18" charset="0"/>
              </a:rPr>
              <a:t>внимание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4381500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1100" y="258998"/>
            <a:ext cx="6286500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950" lvl="0" indent="4572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Герб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1100" y="4179838"/>
            <a:ext cx="67246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гербе изображен двуглавый орел, смотрящий на запад и на Восток. Орел – это гордая и свободная птица, золотой цвет символизирует богатство нашей страны, а расправленные крылья похожи на лучи солнца. Символы самодержавия: скипетр, держава, и три короны</a:t>
            </a:r>
            <a:r>
              <a:rPr lang="ru-RU" sz="20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36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17513" y="2144713"/>
            <a:ext cx="85407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l">
              <a:spcBef>
                <a:spcPts val="575"/>
              </a:spcBef>
              <a:buFont typeface="Wingdings 2" pitchFamily="18" charset="2"/>
              <a:buNone/>
              <a:defRPr/>
            </a:pPr>
            <a:r>
              <a:rPr lang="ru-RU" sz="20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Как же помочь ребенку глубже уяснить смысл такого сложного понятия   государственного символа, как герб? </a:t>
            </a:r>
          </a:p>
          <a:p>
            <a:pPr marL="273050" indent="-273050" algn="l">
              <a:spcBef>
                <a:spcPts val="575"/>
              </a:spcBef>
              <a:buFont typeface="Wingdings 2" pitchFamily="18" charset="2"/>
              <a:buNone/>
              <a:defRPr/>
            </a:pPr>
            <a:r>
              <a:rPr lang="ru-RU" sz="20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Каждый герб – это шкатулка с секретом: он  поведает много интересного о том месте, где живет человек, об  основной «профессии» самого населенного пункта, о природе, окружающей город, а научившись разгадывать эти секреты, дети узнают историю нашей страны, разнообразие  ее природы.</a:t>
            </a:r>
          </a:p>
          <a:p>
            <a:pPr marL="273050" indent="-273050" algn="l">
              <a:spcBef>
                <a:spcPts val="575"/>
              </a:spcBef>
              <a:buFont typeface="Wingdings 2" pitchFamily="18" charset="2"/>
              <a:buNone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26" name="Picture 2" descr="Группа компаний - Нижегородская обла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0" y="115161"/>
            <a:ext cx="3230500" cy="19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ольная часть как фактор отражения административно-территори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77437"/>
            <a:ext cx="305212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ерб Ардатовского райо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444389"/>
            <a:ext cx="1186316" cy="21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герб Городецкого райо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90" y="4499587"/>
            <a:ext cx="1267053" cy="212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ерб Лысковского муниципального райо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04" y="4471988"/>
            <a:ext cx="1227093" cy="21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герб Спасского М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458189"/>
            <a:ext cx="1255531" cy="21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герб Тоншаевского муниципального  район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27" y="4444389"/>
            <a:ext cx="1333500" cy="214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герб города Чкаловск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4471988"/>
            <a:ext cx="1333500" cy="212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35481" y="115161"/>
            <a:ext cx="2356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99"/>
                </a:solidFill>
              </a:rPr>
              <a:t>Герб Кстово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7512" y="177437"/>
            <a:ext cx="3436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99"/>
                </a:solidFill>
              </a:rPr>
              <a:t>Герб  </a:t>
            </a:r>
            <a:r>
              <a:rPr lang="ru-RU" b="1" dirty="0" smtClean="0">
                <a:solidFill>
                  <a:srgbClr val="003399"/>
                </a:solidFill>
              </a:rPr>
              <a:t>Нижнего </a:t>
            </a:r>
            <a:r>
              <a:rPr lang="ru-RU" b="1" dirty="0" err="1">
                <a:solidFill>
                  <a:srgbClr val="003399"/>
                </a:solidFill>
              </a:rPr>
              <a:t>Ногорода</a:t>
            </a:r>
            <a:endParaRPr lang="ru-RU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>
            <a:spLocks noChangeArrowheads="1"/>
          </p:cNvSpPr>
          <p:nvPr/>
        </p:nvSpPr>
        <p:spPr bwMode="auto">
          <a:xfrm>
            <a:off x="-12700" y="3783013"/>
            <a:ext cx="9144000" cy="3519487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  <a:p>
            <a:pPr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Привлечение к этой работе родителей позволит укрепить взаимодействия между системой «педагоги — родители»,  и системой «воспитывающие взрослые — дети».</a:t>
            </a:r>
          </a:p>
        </p:txBody>
      </p:sp>
      <p:sp>
        <p:nvSpPr>
          <p:cNvPr id="11" name="Горизонтальный свиток 10"/>
          <p:cNvSpPr>
            <a:spLocks noChangeArrowheads="1"/>
          </p:cNvSpPr>
          <p:nvPr/>
        </p:nvSpPr>
        <p:spPr bwMode="auto">
          <a:xfrm>
            <a:off x="0" y="1563688"/>
            <a:ext cx="9144000" cy="3049587"/>
          </a:xfrm>
          <a:prstGeom prst="horizontalScroll">
            <a:avLst>
              <a:gd name="adj" fmla="val 12500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>
              <a:defRPr/>
            </a:pPr>
            <a:endParaRPr lang="ru-RU" sz="2000" dirty="0">
              <a:latin typeface="Arial" charset="0"/>
            </a:endParaRPr>
          </a:p>
          <a:p>
            <a:pPr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и создание собственной символики  способствуют развитию логического мышления, творчества, речи ребенка, формированию исторических представлений.</a:t>
            </a:r>
          </a:p>
          <a:p>
            <a:pPr>
              <a:defRPr/>
            </a:pPr>
            <a:endParaRPr lang="ru-RU" sz="2000" b="1" dirty="0">
              <a:latin typeface="Arial" charset="0"/>
            </a:endParaRPr>
          </a:p>
        </p:txBody>
      </p:sp>
      <p:sp>
        <p:nvSpPr>
          <p:cNvPr id="8" name="Горизонтальный свиток 7"/>
          <p:cNvSpPr>
            <a:spLocks noChangeArrowheads="1"/>
          </p:cNvSpPr>
          <p:nvPr/>
        </p:nvSpPr>
        <p:spPr bwMode="auto">
          <a:xfrm>
            <a:off x="0" y="-430213"/>
            <a:ext cx="9144000" cy="3051176"/>
          </a:xfrm>
          <a:prstGeom prst="horizontalScroll">
            <a:avLst>
              <a:gd name="adj" fmla="val 125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 dirty="0">
              <a:latin typeface="Arial" charset="0"/>
            </a:endParaRPr>
          </a:p>
          <a:p>
            <a:pPr eaLnBrk="0" hangingPunct="0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Осуществление этой работы с детьми дает возможность наладить диалог ребенка с культурным наследием прошлого и настоящего, разнообразить методы организации </a:t>
            </a:r>
            <a:r>
              <a:rPr lang="ru-RU" sz="24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познавательной деятельности.</a:t>
            </a:r>
          </a:p>
          <a:p>
            <a:pPr eaLnBrk="0" hangingPunct="0">
              <a:defRPr/>
            </a:pPr>
            <a:endParaRPr lang="ru-RU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:\Users\Славик\Desktop\О ГЕРБЕ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4136" y="409666"/>
            <a:ext cx="8229601" cy="6089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нутый угол 19"/>
          <p:cNvSpPr>
            <a:spLocks noChangeArrowheads="1"/>
          </p:cNvSpPr>
          <p:nvPr/>
        </p:nvSpPr>
        <p:spPr bwMode="auto">
          <a:xfrm>
            <a:off x="568325" y="512763"/>
            <a:ext cx="7966075" cy="5776912"/>
          </a:xfrm>
          <a:prstGeom prst="foldedCorner">
            <a:avLst>
              <a:gd name="adj" fmla="val 16667"/>
            </a:avLst>
          </a:prstGeom>
          <a:solidFill>
            <a:srgbClr val="008080"/>
          </a:solidFill>
          <a:ln w="9525" algn="ctr">
            <a:solidFill>
              <a:srgbClr val="29B8FF"/>
            </a:solidFill>
            <a:round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Стимулировать развитие интереса родителей к совместной с ребенком</a:t>
            </a:r>
          </a:p>
          <a:p>
            <a:pPr eaLnBrk="0" hangingPunct="0"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познавательной и продуктивной</a:t>
            </a:r>
          </a:p>
          <a:p>
            <a:pPr eaLnBrk="0" hangingPunct="0"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деятельности.</a:t>
            </a:r>
            <a:br>
              <a:rPr lang="ru-RU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489075"/>
          </a:xfrm>
        </p:spPr>
        <p:txBody>
          <a:bodyPr anchor="b"/>
          <a:lstStyle/>
          <a:p>
            <a:pPr marL="273050" indent="-273050" algn="ctr" eaLnBrk="1" hangingPunct="1">
              <a:spcBef>
                <a:spcPts val="575"/>
              </a:spcBef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Задачи проекта</a:t>
            </a:r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b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0" y="900113"/>
            <a:ext cx="4405313" cy="1344612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9525">
            <a:solidFill>
              <a:srgbClr val="004D7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36575" indent="-514350" algn="l">
              <a:spcBef>
                <a:spcPts val="575"/>
              </a:spcBef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Изучить теорию вопроса,</a:t>
            </a:r>
          </a:p>
          <a:p>
            <a:pPr marL="536575" indent="-514350" algn="l">
              <a:spcBef>
                <a:spcPts val="575"/>
              </a:spcBef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подобрать методическую литературу.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0" y="2795588"/>
            <a:ext cx="4572000" cy="1736725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9525">
            <a:solidFill>
              <a:srgbClr val="004D7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36575" indent="-514350" algn="l">
              <a:spcBef>
                <a:spcPts val="575"/>
              </a:spcBef>
              <a:defRPr/>
            </a:pP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Провести педагогическую диагностику: </a:t>
            </a:r>
          </a:p>
          <a:p>
            <a:pPr marL="536575" indent="-514350" algn="l">
              <a:spcBef>
                <a:spcPts val="575"/>
              </a:spcBef>
              <a:defRPr/>
            </a:pP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«Уровень представлений детей о </a:t>
            </a:r>
          </a:p>
          <a:p>
            <a:pPr marL="536575" indent="-514350" algn="l">
              <a:spcBef>
                <a:spcPts val="575"/>
              </a:spcBef>
              <a:defRPr/>
            </a:pP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символике». Выявить </a:t>
            </a:r>
          </a:p>
          <a:p>
            <a:pPr marL="536575" indent="-514350" algn="l">
              <a:spcBef>
                <a:spcPts val="575"/>
              </a:spcBef>
              <a:defRPr/>
            </a:pP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мнение родителей  по данному вопросу.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4911725"/>
            <a:ext cx="4405313" cy="1736725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9525">
            <a:solidFill>
              <a:srgbClr val="004D7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36575" indent="-514350" algn="l">
              <a:spcBef>
                <a:spcPts val="575"/>
              </a:spcBef>
              <a:defRPr/>
            </a:pP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Разработать перспективный план по</a:t>
            </a:r>
          </a:p>
          <a:p>
            <a:pPr marL="536575" indent="-514350" algn="l">
              <a:spcBef>
                <a:spcPts val="575"/>
              </a:spcBef>
              <a:defRPr/>
            </a:pP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патриотическому воспитанию  </a:t>
            </a:r>
          </a:p>
          <a:p>
            <a:pPr marL="536575" indent="-514350" algn="l">
              <a:spcBef>
                <a:spcPts val="575"/>
              </a:spcBef>
              <a:defRPr/>
            </a:pP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старших дошкольников.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754563" y="900113"/>
            <a:ext cx="4389437" cy="1344612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9525">
            <a:solidFill>
              <a:srgbClr val="004D7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36575" indent="-514350" algn="l">
              <a:spcBef>
                <a:spcPts val="575"/>
              </a:spcBef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Обеспечить эффективный подход</a:t>
            </a:r>
          </a:p>
          <a:p>
            <a:pPr marL="536575" indent="-514350" algn="l">
              <a:spcBef>
                <a:spcPts val="575"/>
              </a:spcBef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приобщении детей к знаниям</a:t>
            </a:r>
          </a:p>
          <a:p>
            <a:pPr marL="536575" indent="-514350" algn="l">
              <a:spcBef>
                <a:spcPts val="575"/>
              </a:spcBef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Государственной символики.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924425" y="2795588"/>
            <a:ext cx="4219575" cy="1736725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9525">
            <a:solidFill>
              <a:srgbClr val="004D7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36575" indent="-514350" algn="l">
              <a:spcBef>
                <a:spcPts val="575"/>
              </a:spcBef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условия, способствующие</a:t>
            </a:r>
          </a:p>
          <a:p>
            <a:pPr marL="536575" indent="-514350" algn="l">
              <a:spcBef>
                <a:spcPts val="575"/>
              </a:spcBef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привлечению к творческой </a:t>
            </a:r>
          </a:p>
          <a:p>
            <a:pPr marL="536575" indent="-514350" algn="l">
              <a:spcBef>
                <a:spcPts val="575"/>
              </a:spcBef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 родителей с детьми.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754563" y="4911725"/>
            <a:ext cx="4389437" cy="1736725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9525">
            <a:solidFill>
              <a:srgbClr val="004D7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36575" indent="-514350">
              <a:defRPr/>
            </a:pPr>
            <a:endParaRPr lang="ru-RU" sz="1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536575" indent="-514350">
              <a:defRPr/>
            </a:pP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Разработать методические </a:t>
            </a:r>
          </a:p>
          <a:p>
            <a:pPr marL="536575" indent="-514350">
              <a:defRPr/>
            </a:pP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рекомендации по</a:t>
            </a:r>
          </a:p>
          <a:p>
            <a:pPr marL="536575" indent="-514350">
              <a:defRPr/>
            </a:pP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формированию патриотизма и</a:t>
            </a:r>
          </a:p>
          <a:p>
            <a:pPr marL="536575" indent="-514350">
              <a:defRPr/>
            </a:pP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гражданственности у детей</a:t>
            </a:r>
          </a:p>
          <a:p>
            <a:pPr marL="536575" indent="-514350">
              <a:defRPr/>
            </a:pP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старшего дошкольного возраста.</a:t>
            </a:r>
          </a:p>
          <a:p>
            <a:pPr marL="536575" indent="-514350">
              <a:spcBef>
                <a:spcPts val="575"/>
              </a:spcBef>
              <a:defRPr/>
            </a:pPr>
            <a:endParaRPr lang="ru-RU" sz="1600" dirty="0">
              <a:solidFill>
                <a:srgbClr val="0033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4035425" y="3232150"/>
            <a:ext cx="1446213" cy="1328738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 sz="1400" b="1" dirty="0">
              <a:latin typeface="Arial" charset="0"/>
            </a:endParaRPr>
          </a:p>
          <a:p>
            <a:pPr eaLnBrk="0" hangingPunct="0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Times New Roman" pitchFamily="18" charset="0"/>
              </a:rPr>
              <a:t>ЭТАПЫ</a:t>
            </a:r>
            <a:b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Times New Roman" pitchFamily="18" charset="0"/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Times New Roman" pitchFamily="18" charset="0"/>
              </a:rPr>
              <a:t>ПРОЕКТА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 rot="-3146433">
            <a:off x="3822700" y="4513263"/>
            <a:ext cx="425450" cy="42545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 rot="5400000">
            <a:off x="4470400" y="2584450"/>
            <a:ext cx="425450" cy="4445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 rot="9035926">
            <a:off x="5487988" y="3268663"/>
            <a:ext cx="425450" cy="4318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 rot="-8364045">
            <a:off x="5275263" y="4510088"/>
            <a:ext cx="425450" cy="42862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1593347">
            <a:off x="3573463" y="3268663"/>
            <a:ext cx="425450" cy="468312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3432" name="Oval 8"/>
          <p:cNvSpPr>
            <a:spLocks noChangeArrowheads="1"/>
          </p:cNvSpPr>
          <p:nvPr/>
        </p:nvSpPr>
        <p:spPr bwMode="auto">
          <a:xfrm>
            <a:off x="5913438" y="2093913"/>
            <a:ext cx="1871662" cy="1849437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 sz="800" dirty="0">
              <a:latin typeface="Arial" charset="0"/>
            </a:endParaRPr>
          </a:p>
          <a:p>
            <a:pPr eaLnBrk="0" hangingPunct="0">
              <a:defRPr/>
            </a:pPr>
            <a:r>
              <a:rPr lang="ru-RU" sz="2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Прогности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endParaRPr lang="ru-RU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ru-RU" sz="20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ческий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3433" name="Oval 9"/>
          <p:cNvSpPr>
            <a:spLocks noChangeArrowheads="1"/>
          </p:cNvSpPr>
          <p:nvPr/>
        </p:nvSpPr>
        <p:spPr bwMode="auto">
          <a:xfrm>
            <a:off x="5759451" y="4635501"/>
            <a:ext cx="1871662" cy="1790700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 sz="1400" b="1" dirty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ru-RU" sz="2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Теоретичес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-кий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1614488" y="1978025"/>
            <a:ext cx="1958975" cy="1965325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/>
          <a:lstStyle/>
          <a:p>
            <a:pPr eaLnBrk="0" hangingPunct="0">
              <a:defRPr/>
            </a:pPr>
            <a:endParaRPr lang="ru-RU" sz="1400" b="1" dirty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ru-RU" sz="20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Организацион</a:t>
            </a:r>
            <a:r>
              <a:rPr lang="ru-RU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  <a:p>
            <a:pPr eaLnBrk="0" hangingPunct="0">
              <a:defRPr/>
            </a:pPr>
            <a:r>
              <a:rPr lang="ru-RU" sz="20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ный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3435" name="Oval 11"/>
          <p:cNvSpPr>
            <a:spLocks noChangeArrowheads="1"/>
          </p:cNvSpPr>
          <p:nvPr/>
        </p:nvSpPr>
        <p:spPr bwMode="auto">
          <a:xfrm>
            <a:off x="2339975" y="4775200"/>
            <a:ext cx="1871663" cy="1790700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 sz="1400" dirty="0">
              <a:latin typeface="Arial" charset="0"/>
            </a:endParaRPr>
          </a:p>
          <a:p>
            <a:pPr eaLnBrk="0" hangingPunct="0">
              <a:defRPr/>
            </a:pPr>
            <a:r>
              <a:rPr lang="ru-RU" sz="2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Практичес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endParaRPr lang="ru-RU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кий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836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/>
            <a:endParaRPr lang="ru-RU" altLang="ru-RU">
              <a:latin typeface="Arial Unicode MS" pitchFamily="34" charset="-128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295400" y="-222250"/>
            <a:ext cx="633571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/>
            <a:r>
              <a:rPr lang="ru-RU" altLang="ru-RU" sz="1100">
                <a:latin typeface="Arial Unicode MS" pitchFamily="34" charset="-128"/>
              </a:rPr>
              <a:t/>
            </a:r>
            <a:br>
              <a:rPr lang="ru-RU" altLang="ru-RU" sz="1100">
                <a:latin typeface="Arial Unicode MS" pitchFamily="34" charset="-128"/>
              </a:rPr>
            </a:br>
            <a:endParaRPr lang="ru-RU" altLang="ru-RU">
              <a:latin typeface="Arial Unicode MS" pitchFamily="34" charset="-128"/>
            </a:endParaRPr>
          </a:p>
          <a:p>
            <a:pPr algn="l"/>
            <a:r>
              <a:rPr lang="ru-RU" altLang="ru-RU" sz="1400">
                <a:latin typeface="Arial Unicode MS" pitchFamily="34" charset="-128"/>
                <a:cs typeface="Times New Roman" pitchFamily="18" charset="0"/>
              </a:rPr>
              <a:t>                                                                                                                             </a:t>
            </a:r>
            <a:endParaRPr lang="ru-RU" altLang="ru-RU" sz="1100">
              <a:latin typeface="Arial Unicode MS" pitchFamily="34" charset="-128"/>
            </a:endParaRPr>
          </a:p>
          <a:p>
            <a:pPr algn="l"/>
            <a:endParaRPr lang="ru-RU" altLang="ru-RU">
              <a:latin typeface="Arial Unicode MS" pitchFamily="34" charset="-128"/>
            </a:endParaRPr>
          </a:p>
        </p:txBody>
      </p:sp>
      <p:sp>
        <p:nvSpPr>
          <p:cNvPr id="103438" name="Oval 14"/>
          <p:cNvSpPr>
            <a:spLocks noChangeArrowheads="1"/>
          </p:cNvSpPr>
          <p:nvPr/>
        </p:nvSpPr>
        <p:spPr bwMode="auto">
          <a:xfrm>
            <a:off x="3794125" y="638175"/>
            <a:ext cx="1914525" cy="1849438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Диагности</a:t>
            </a:r>
            <a:r>
              <a:rPr lang="ru-RU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  <a:p>
            <a:pPr eaLnBrk="0" hangingPunct="0">
              <a:defRPr/>
            </a:pPr>
            <a:r>
              <a:rPr lang="ru-RU" sz="20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ческий</a:t>
            </a:r>
            <a:endParaRPr lang="ru-RU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1990725" y="0"/>
            <a:ext cx="5640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200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проекта</a:t>
            </a:r>
            <a:r>
              <a:rPr lang="ru-RU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992813" y="55991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/>
            <a:endParaRPr lang="ru-RU" altLang="ru-RU" sz="1400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7">
      <a:dk1>
        <a:srgbClr val="5F5F5F"/>
      </a:dk1>
      <a:lt1>
        <a:srgbClr val="FFFFFF"/>
      </a:lt1>
      <a:dk2>
        <a:srgbClr val="FF6600"/>
      </a:dk2>
      <a:lt2>
        <a:srgbClr val="FFFFFF"/>
      </a:lt2>
      <a:accent1>
        <a:srgbClr val="CC6600"/>
      </a:accent1>
      <a:accent2>
        <a:srgbClr val="FF6600"/>
      </a:accent2>
      <a:accent3>
        <a:srgbClr val="FFB8AA"/>
      </a:accent3>
      <a:accent4>
        <a:srgbClr val="DADADA"/>
      </a:accent4>
      <a:accent5>
        <a:srgbClr val="E2B8AA"/>
      </a:accent5>
      <a:accent6>
        <a:srgbClr val="E75C00"/>
      </a:accent6>
      <a:hlink>
        <a:srgbClr val="FFFF99"/>
      </a:hlink>
      <a:folHlink>
        <a:srgbClr val="FFCC99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080"/>
        </a:solidFill>
        <a:ln w="9525" algn="ctr">
          <a:solidFill>
            <a:srgbClr val="29B8FF"/>
          </a:solidFill>
          <a:round/>
          <a:headEnd/>
          <a:tailEnd/>
        </a:ln>
      </a:spPr>
      <a:bodyPr/>
      <a:lstStyle>
        <a:defPPr defTabSz="182563">
          <a:defRPr sz="3200" b="1" i="1" dirty="0" err="1" smtClean="0">
            <a:solidFill>
              <a:srgbClr val="008080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5401</TotalTime>
  <Words>771</Words>
  <Application>Microsoft Office PowerPoint</Application>
  <PresentationFormat>Экран (4:3)</PresentationFormat>
  <Paragraphs>185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Океан</vt:lpstr>
      <vt:lpstr>    Презентация педагогического проекта  «Герб моей семьи»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Задачи проекта: </vt:lpstr>
      <vt:lpstr>Презентация PowerPoint</vt:lpstr>
      <vt:lpstr>Презентация PowerPoint</vt:lpstr>
      <vt:lpstr>Прогностический  этап  Цель: построение модели проекта, прогноз результатов его реализации. </vt:lpstr>
      <vt:lpstr>Презентация PowerPoint</vt:lpstr>
      <vt:lpstr> Организационный этап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 за 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IRBIS</dc:creator>
  <cp:lastModifiedBy>RePack by Diakov</cp:lastModifiedBy>
  <cp:revision>316</cp:revision>
  <dcterms:created xsi:type="dcterms:W3CDTF">1601-01-01T00:00:00Z</dcterms:created>
  <dcterms:modified xsi:type="dcterms:W3CDTF">2016-06-03T15:41:55Z</dcterms:modified>
</cp:coreProperties>
</file>